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7" r:id="rId2"/>
    <p:sldId id="398" r:id="rId3"/>
    <p:sldId id="399" r:id="rId4"/>
    <p:sldId id="410" r:id="rId5"/>
    <p:sldId id="411" r:id="rId6"/>
    <p:sldId id="400" r:id="rId7"/>
    <p:sldId id="276" r:id="rId8"/>
    <p:sldId id="294" r:id="rId9"/>
    <p:sldId id="409" r:id="rId10"/>
    <p:sldId id="277" r:id="rId11"/>
    <p:sldId id="418" r:id="rId12"/>
    <p:sldId id="291" r:id="rId13"/>
    <p:sldId id="393" r:id="rId14"/>
    <p:sldId id="394" r:id="rId15"/>
    <p:sldId id="404" r:id="rId16"/>
    <p:sldId id="405" r:id="rId17"/>
    <p:sldId id="403" r:id="rId18"/>
    <p:sldId id="415" r:id="rId19"/>
    <p:sldId id="417" r:id="rId20"/>
    <p:sldId id="407"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99"/>
    <a:srgbClr val="FFFFFF"/>
    <a:srgbClr val="C00000"/>
    <a:srgbClr val="E162E4"/>
    <a:srgbClr val="000000"/>
    <a:srgbClr val="F5983B"/>
    <a:srgbClr val="F6F8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7610" autoAdjust="0"/>
  </p:normalViewPr>
  <p:slideViewPr>
    <p:cSldViewPr snapToGrid="0">
      <p:cViewPr varScale="1">
        <p:scale>
          <a:sx n="72" d="100"/>
          <a:sy n="72" d="100"/>
        </p:scale>
        <p:origin x="1027"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9939-0AE3-4672-B7FC-591DD4D6403F}" type="datetimeFigureOut">
              <a:rPr kumimoji="1" lang="ja-JP" altLang="en-US" smtClean="0"/>
              <a:t>2021/7/9</a:t>
            </a:fld>
            <a:endParaRPr kumimoji="1"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011FD-8D86-41C0-AFE5-3D22E7B71980}" type="slidenum">
              <a:rPr kumimoji="1" lang="ja-JP" altLang="en-US" smtClean="0"/>
              <a:t>‹#›</a:t>
            </a:fld>
            <a:endParaRPr kumimoji="1" lang="ja-JP" altLang="en-US" dirty="0"/>
          </a:p>
        </p:txBody>
      </p:sp>
    </p:spTree>
    <p:extLst>
      <p:ext uri="{BB962C8B-B14F-4D97-AF65-F5344CB8AC3E}">
        <p14:creationId xmlns:p14="http://schemas.microsoft.com/office/powerpoint/2010/main" val="28566801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5</a:t>
            </a:fld>
            <a:endParaRPr kumimoji="1" lang="ja-JP" altLang="en-US" dirty="0"/>
          </a:p>
        </p:txBody>
      </p:sp>
    </p:spTree>
    <p:extLst>
      <p:ext uri="{BB962C8B-B14F-4D97-AF65-F5344CB8AC3E}">
        <p14:creationId xmlns:p14="http://schemas.microsoft.com/office/powerpoint/2010/main" val="27019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16</a:t>
            </a:fld>
            <a:endParaRPr kumimoji="1" lang="ja-JP" altLang="en-US" dirty="0"/>
          </a:p>
        </p:txBody>
      </p:sp>
    </p:spTree>
    <p:extLst>
      <p:ext uri="{BB962C8B-B14F-4D97-AF65-F5344CB8AC3E}">
        <p14:creationId xmlns:p14="http://schemas.microsoft.com/office/powerpoint/2010/main" val="353250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19</a:t>
            </a:fld>
            <a:endParaRPr kumimoji="1" lang="ja-JP" altLang="en-US" dirty="0"/>
          </a:p>
        </p:txBody>
      </p:sp>
    </p:spTree>
    <p:extLst>
      <p:ext uri="{BB962C8B-B14F-4D97-AF65-F5344CB8AC3E}">
        <p14:creationId xmlns:p14="http://schemas.microsoft.com/office/powerpoint/2010/main" val="303383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20</a:t>
            </a:fld>
            <a:endParaRPr kumimoji="1" lang="ja-JP" altLang="en-US" dirty="0"/>
          </a:p>
        </p:txBody>
      </p:sp>
    </p:spTree>
    <p:extLst>
      <p:ext uri="{BB962C8B-B14F-4D97-AF65-F5344CB8AC3E}">
        <p14:creationId xmlns:p14="http://schemas.microsoft.com/office/powerpoint/2010/main" val="41361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mj-lt"/>
              </a:rPr>
              <a:t>More than 90,000 women were diagnosed with breast cancer</a:t>
            </a:r>
          </a:p>
          <a:p>
            <a:r>
              <a:rPr lang="en-US" altLang="ja-JP" dirty="0">
                <a:latin typeface="+mj-lt"/>
              </a:rPr>
              <a:t>The incidence has been increasing since the mid-1990s</a:t>
            </a:r>
          </a:p>
          <a:p>
            <a:r>
              <a:rPr lang="en-US" altLang="ja-JP" dirty="0">
                <a:latin typeface="+mj-lt"/>
              </a:rPr>
              <a:t>Now is the most common type of cancer affecting Japanese women. </a:t>
            </a:r>
          </a:p>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7</a:t>
            </a:fld>
            <a:endParaRPr kumimoji="1" lang="ja-JP" altLang="en-US" dirty="0"/>
          </a:p>
        </p:txBody>
      </p:sp>
    </p:spTree>
    <p:extLst>
      <p:ext uri="{BB962C8B-B14F-4D97-AF65-F5344CB8AC3E}">
        <p14:creationId xmlns:p14="http://schemas.microsoft.com/office/powerpoint/2010/main" val="9761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j-lt"/>
              </a:rPr>
              <a:t>Japanese women are more likely to have breast cancer in their 40’s and 60’s which is much younger than patients in the US or Europe. </a:t>
            </a:r>
            <a:endParaRPr lang="ja-JP" altLang="en-US" dirty="0">
              <a:latin typeface="+mj-l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CE011FD-8D86-41C0-AFE5-3D22E7B71980}" type="slidenum">
              <a:rPr kumimoji="1" lang="ja-JP" altLang="en-US" smtClean="0"/>
              <a:t>8</a:t>
            </a:fld>
            <a:endParaRPr kumimoji="1" lang="ja-JP" altLang="en-US" dirty="0"/>
          </a:p>
        </p:txBody>
      </p:sp>
    </p:spTree>
    <p:extLst>
      <p:ext uri="{BB962C8B-B14F-4D97-AF65-F5344CB8AC3E}">
        <p14:creationId xmlns:p14="http://schemas.microsoft.com/office/powerpoint/2010/main" val="60718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Arial" panose="020B0604020202020204" pitchFamily="34" charset="0"/>
              <a:buChar char="•"/>
            </a:pPr>
            <a:r>
              <a:rPr lang="en-US" altLang="ja-JP" dirty="0">
                <a:latin typeface="+mj-ea"/>
                <a:ea typeface="+mj-ea"/>
              </a:rPr>
              <a:t>The survival rate for women diagnosed with breast cancer is now around 90 percent or higher when it is detected in the early stages. </a:t>
            </a:r>
            <a:r>
              <a:rPr lang="en-US" altLang="ja-JP" sz="1200" b="1" i="0" dirty="0">
                <a:solidFill>
                  <a:srgbClr val="1E1E23"/>
                </a:solidFill>
                <a:effectLst/>
                <a:latin typeface="Source Sans Pro" panose="020B0503030403020204" pitchFamily="34" charset="0"/>
              </a:rPr>
              <a:t>Localized:</a:t>
            </a:r>
            <a:r>
              <a:rPr lang="en-US" altLang="ja-JP" sz="1200" b="0" i="0" dirty="0">
                <a:solidFill>
                  <a:srgbClr val="1E1E23"/>
                </a:solidFill>
                <a:effectLst/>
                <a:latin typeface="Source Sans Pro" panose="020B0503030403020204" pitchFamily="34" charset="0"/>
              </a:rPr>
              <a:t> There is no sign that the cancer has spread outside of the breast.</a:t>
            </a:r>
          </a:p>
          <a:p>
            <a:pPr algn="l">
              <a:buFont typeface="Arial" panose="020B0604020202020204" pitchFamily="34" charset="0"/>
              <a:buChar char="•"/>
            </a:pPr>
            <a:r>
              <a:rPr lang="en-US" altLang="ja-JP" sz="1200" b="1" i="0" dirty="0">
                <a:solidFill>
                  <a:srgbClr val="1E1E23"/>
                </a:solidFill>
                <a:effectLst/>
                <a:latin typeface="Source Sans Pro" panose="020B0503030403020204" pitchFamily="34" charset="0"/>
              </a:rPr>
              <a:t>Regional:</a:t>
            </a:r>
            <a:r>
              <a:rPr lang="en-US" altLang="ja-JP" sz="1200" b="0" i="0" dirty="0">
                <a:solidFill>
                  <a:srgbClr val="1E1E23"/>
                </a:solidFill>
                <a:effectLst/>
                <a:latin typeface="Source Sans Pro" panose="020B0503030403020204" pitchFamily="34" charset="0"/>
              </a:rPr>
              <a:t> The cancer has spread outside the breast to nearby structures or lymph nodes.</a:t>
            </a:r>
          </a:p>
          <a:p>
            <a:pPr algn="l">
              <a:buFont typeface="Arial" panose="020B0604020202020204" pitchFamily="34" charset="0"/>
              <a:buChar char="•"/>
            </a:pPr>
            <a:r>
              <a:rPr lang="en-US" altLang="ja-JP" sz="1200" b="1" i="0" dirty="0">
                <a:solidFill>
                  <a:srgbClr val="1E1E23"/>
                </a:solidFill>
                <a:effectLst/>
                <a:latin typeface="Source Sans Pro" panose="020B0503030403020204" pitchFamily="34" charset="0"/>
              </a:rPr>
              <a:t>Distant:</a:t>
            </a:r>
            <a:r>
              <a:rPr lang="en-US" altLang="ja-JP" sz="1200" b="0" i="0" dirty="0">
                <a:solidFill>
                  <a:srgbClr val="1E1E23"/>
                </a:solidFill>
                <a:effectLst/>
                <a:latin typeface="Source Sans Pro" panose="020B0503030403020204" pitchFamily="34" charset="0"/>
              </a:rPr>
              <a:t> The cancer has spread to distant parts of the body such as the lungs, liver or bones.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mj-ea"/>
              <a:ea typeface="+mj-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9</a:t>
            </a:fld>
            <a:endParaRPr kumimoji="1" lang="ja-JP" altLang="en-US" dirty="0"/>
          </a:p>
        </p:txBody>
      </p:sp>
    </p:spTree>
    <p:extLst>
      <p:ext uri="{BB962C8B-B14F-4D97-AF65-F5344CB8AC3E}">
        <p14:creationId xmlns:p14="http://schemas.microsoft.com/office/powerpoint/2010/main" val="130931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10</a:t>
            </a:fld>
            <a:endParaRPr kumimoji="1" lang="ja-JP" altLang="en-US" dirty="0"/>
          </a:p>
        </p:txBody>
      </p:sp>
    </p:spTree>
    <p:extLst>
      <p:ext uri="{BB962C8B-B14F-4D97-AF65-F5344CB8AC3E}">
        <p14:creationId xmlns:p14="http://schemas.microsoft.com/office/powerpoint/2010/main" val="395900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E011FD-8D86-41C0-AFE5-3D22E7B71980}" type="slidenum">
              <a:rPr kumimoji="1" lang="ja-JP" altLang="en-US" smtClean="0"/>
              <a:t>12</a:t>
            </a:fld>
            <a:endParaRPr kumimoji="1" lang="ja-JP" altLang="en-US" dirty="0"/>
          </a:p>
        </p:txBody>
      </p:sp>
    </p:spTree>
    <p:extLst>
      <p:ext uri="{BB962C8B-B14F-4D97-AF65-F5344CB8AC3E}">
        <p14:creationId xmlns:p14="http://schemas.microsoft.com/office/powerpoint/2010/main" val="14484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screening rate in Japan is only 41 percent</a:t>
            </a:r>
            <a:endParaRPr kumimoji="1" lang="ja-JP" altLang="en-US" sz="1200" dirty="0"/>
          </a:p>
          <a:p>
            <a:endParaRPr lang="en-US" altLang="ja-JP" b="0" i="0" dirty="0">
              <a:solidFill>
                <a:srgbClr val="000000"/>
              </a:solidFill>
              <a:effectLst/>
              <a:latin typeface="Noto Sans Japanese"/>
            </a:endParaRPr>
          </a:p>
          <a:p>
            <a:r>
              <a:rPr lang="ja-JP" altLang="en-US" b="0" i="0" dirty="0">
                <a:solidFill>
                  <a:srgbClr val="000000"/>
                </a:solidFill>
                <a:effectLst/>
                <a:latin typeface="Noto Sans Japanese"/>
              </a:rPr>
              <a:t>日本の検診受診率は、国際的に低い値となっています。アメリカと比べると約</a:t>
            </a:r>
            <a:r>
              <a:rPr lang="en-US" altLang="ja-JP" b="0" i="0" dirty="0">
                <a:solidFill>
                  <a:srgbClr val="000000"/>
                </a:solidFill>
                <a:effectLst/>
                <a:latin typeface="Noto Sans Japanese"/>
              </a:rPr>
              <a:t>40</a:t>
            </a:r>
            <a:r>
              <a:rPr lang="ja-JP" altLang="en-US" b="0" i="0" dirty="0">
                <a:solidFill>
                  <a:srgbClr val="000000"/>
                </a:solidFill>
                <a:effectLst/>
                <a:latin typeface="Noto Sans Japanese"/>
              </a:rPr>
              <a:t>ポイントも下回っています。医療費の高いアメリカでは、雇用主提供医療保険や公的医療保険の多くでカバーできる予防医療（検診など）をかかりつけ医が勧めており、その結果、高い受診率を保っているものと考えられます。二番目に受診率の高いイギリスでは、国策として組織型検診が実施されています。検診の対象がきちんと明確化され、個人が特定化された名簿に基づいて受診勧奨を行う体制が整っているため、高い受診率を維持でき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13</a:t>
            </a:fld>
            <a:endParaRPr kumimoji="1" lang="ja-JP" altLang="en-US" dirty="0"/>
          </a:p>
        </p:txBody>
      </p:sp>
    </p:spTree>
    <p:extLst>
      <p:ext uri="{BB962C8B-B14F-4D97-AF65-F5344CB8AC3E}">
        <p14:creationId xmlns:p14="http://schemas.microsoft.com/office/powerpoint/2010/main" val="334769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742950" lvl="1" indent="-285750" algn="l">
              <a:buFont typeface="Arial" panose="020B0604020202020204" pitchFamily="34" charset="0"/>
              <a:buChar char="•"/>
              <a:tabLst>
                <a:tab pos="914400" algn="l"/>
              </a:tabLst>
            </a:pPr>
            <a:r>
              <a:rPr lang="ja-JP" altLang="en-US" b="0" i="0" dirty="0">
                <a:solidFill>
                  <a:srgbClr val="000000"/>
                </a:solidFill>
                <a:effectLst/>
                <a:latin typeface="Noto Sans Japanese"/>
              </a:rPr>
              <a:t>では、どういった理由で検診を受けないのでしょうか。内閣府が実施しているがん対策に関する世論調査で、以下のような理由が抽出されました。</a:t>
            </a:r>
            <a:endParaRPr lang="en-US" altLang="ja-JP" b="0" i="0" dirty="0">
              <a:solidFill>
                <a:srgbClr val="000000"/>
              </a:solidFill>
              <a:effectLst/>
              <a:latin typeface="Noto Sans Japanese"/>
            </a:endParaRPr>
          </a:p>
          <a:p>
            <a:pPr marL="742950" lvl="1" indent="-285750" algn="l">
              <a:buFont typeface="Arial" panose="020B0604020202020204" pitchFamily="34" charset="0"/>
              <a:buChar char="•"/>
              <a:tabLst>
                <a:tab pos="914400" algn="l"/>
              </a:tabLst>
            </a:pPr>
            <a:r>
              <a:rPr lang="ja-JP" altLang="en-US" b="0" i="0" dirty="0">
                <a:solidFill>
                  <a:srgbClr val="000000"/>
                </a:solidFill>
                <a:effectLst/>
                <a:latin typeface="Noto Sans Japanese"/>
              </a:rPr>
              <a:t>がん検診についてその重要性や正しい知識が定着していない</a:t>
            </a:r>
            <a:endParaRPr lang="en-US" altLang="ja-JP" b="0" i="0" dirty="0">
              <a:solidFill>
                <a:srgbClr val="000000"/>
              </a:solidFill>
              <a:effectLst/>
              <a:latin typeface="Noto Sans Japanese"/>
            </a:endParaRPr>
          </a:p>
          <a:p>
            <a:pPr marL="742950" lvl="1" indent="-285750" algn="l">
              <a:buFont typeface="Arial" panose="020B0604020202020204" pitchFamily="34" charset="0"/>
              <a:buChar char="•"/>
              <a:tabLst>
                <a:tab pos="914400" algn="l"/>
              </a:tabLst>
            </a:pPr>
            <a:r>
              <a:rPr lang="ja-JP" altLang="en-US" b="0" i="0" dirty="0">
                <a:solidFill>
                  <a:srgbClr val="000000"/>
                </a:solidFill>
                <a:effectLst/>
                <a:latin typeface="Noto Sans Japanese"/>
              </a:rPr>
              <a:t>不安を取り除くためのサポート</a:t>
            </a:r>
            <a:endParaRPr lang="en-US" altLang="ja-JP" b="0" i="0" dirty="0">
              <a:solidFill>
                <a:srgbClr val="000000"/>
              </a:solidFill>
              <a:effectLst/>
              <a:latin typeface="Noto Sans Japanese"/>
            </a:endParaRPr>
          </a:p>
          <a:p>
            <a:pPr marL="742950" lvl="1" indent="-285750" algn="l">
              <a:buFont typeface="Arial" panose="020B0604020202020204" pitchFamily="34" charset="0"/>
              <a:buChar char="•"/>
              <a:tabLst>
                <a:tab pos="914400" algn="l"/>
              </a:tabLst>
            </a:pPr>
            <a:r>
              <a:rPr lang="ja-JP" altLang="en-US" b="0" i="0" dirty="0">
                <a:solidFill>
                  <a:srgbClr val="000000"/>
                </a:solidFill>
                <a:effectLst/>
                <a:latin typeface="Noto Sans Japanese"/>
              </a:rPr>
              <a:t>経済的負担」を上げている人も多くみられました。市町村のがん検診は安価で受診することが出来る</a:t>
            </a:r>
            <a:endParaRPr lang="en-US" altLang="ja-JP" b="0" i="0" kern="0" dirty="0">
              <a:solidFill>
                <a:srgbClr val="000000"/>
              </a:solidFill>
              <a:effectLst/>
              <a:latin typeface="Noto Sans Japanese"/>
              <a:ea typeface="ＭＳ Ｐゴシック" panose="020B0600070205080204" pitchFamily="50" charset="-128"/>
              <a:cs typeface="Times New Roman" panose="02020603050405020304" pitchFamily="18" charset="0"/>
            </a:endParaRPr>
          </a:p>
          <a:p>
            <a:pPr marL="742950" lvl="1" indent="-285750" algn="l">
              <a:buFont typeface="Arial" panose="020B0604020202020204" pitchFamily="34" charset="0"/>
              <a:buChar char="•"/>
              <a:tabLst>
                <a:tab pos="914400" algn="l"/>
              </a:tabLst>
            </a:pPr>
            <a:r>
              <a:rPr lang="en-US" altLang="ja-JP" kern="0" dirty="0">
                <a:effectLst/>
                <a:latin typeface="Times New Roman" panose="02020603050405020304" pitchFamily="18" charset="0"/>
                <a:ea typeface="ＭＳ Ｐゴシック" panose="020B0600070205080204" pitchFamily="50" charset="-128"/>
                <a:cs typeface="Times New Roman" panose="02020603050405020304" pitchFamily="18" charset="0"/>
              </a:rPr>
              <a:t>Time – busy with work, taking care of kids and family</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lgn="l">
              <a:buFont typeface="Arial" panose="020B0604020202020204" pitchFamily="34" charset="0"/>
              <a:buChar char="•"/>
              <a:tabLst>
                <a:tab pos="914400" algn="l"/>
              </a:tabLst>
            </a:pPr>
            <a:r>
              <a:rPr lang="en-US" altLang="ja-JP" kern="0" dirty="0">
                <a:effectLst/>
                <a:latin typeface="Times New Roman" panose="02020603050405020304" pitchFamily="18" charset="0"/>
                <a:ea typeface="ＭＳ Ｐゴシック" panose="020B0600070205080204" pitchFamily="50" charset="-128"/>
                <a:cs typeface="Times New Roman" panose="02020603050405020304" pitchFamily="18" charset="0"/>
              </a:rPr>
              <a:t>Fear - what if I have cancer? </a:t>
            </a:r>
          </a:p>
          <a:p>
            <a:pPr marL="742950" lvl="1" indent="-285750" algn="l">
              <a:buFont typeface="Arial" panose="020B0604020202020204" pitchFamily="34" charset="0"/>
              <a:buChar char="•"/>
              <a:tabLst>
                <a:tab pos="914400" algn="l"/>
              </a:tabLst>
            </a:pP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Money</a:t>
            </a:r>
            <a:r>
              <a:rPr lang="ja-JP" altLang="en-US" kern="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kern="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It costs a lot</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buFont typeface="Arial" panose="020B0604020202020204" pitchFamily="34" charset="0"/>
              <a:buChar char="•"/>
              <a:tabLst>
                <a:tab pos="914400" algn="l"/>
              </a:tabLst>
            </a:pP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Biased -I don’t get cancer. </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buFont typeface="Arial" panose="020B0604020202020204" pitchFamily="34" charset="0"/>
              <a:buChar char="•"/>
              <a:tabLst>
                <a:tab pos="914400" algn="l"/>
              </a:tabLst>
            </a:pP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Pain – I heard mammogram is painful</a:t>
            </a:r>
          </a:p>
          <a:p>
            <a:pPr marL="742950" lvl="1" indent="-285750">
              <a:buFont typeface="Arial" panose="020B0604020202020204" pitchFamily="34" charset="0"/>
              <a:buChar char="•"/>
              <a:tabLst>
                <a:tab pos="914400" algn="l"/>
              </a:tabLst>
            </a:pPr>
            <a:r>
              <a:rPr lang="en-US" altLang="ja-JP" kern="0" dirty="0">
                <a:latin typeface="Times New Roman" panose="02020603050405020304" pitchFamily="18" charset="0"/>
                <a:ea typeface="ＭＳ Ｐゴシック" panose="020B0600070205080204" pitchFamily="50" charset="-128"/>
                <a:cs typeface="Times New Roman" panose="02020603050405020304" pitchFamily="18" charset="0"/>
              </a:rPr>
              <a:t>Misunderstanding – I will see a doctor when I have problems</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14</a:t>
            </a:fld>
            <a:endParaRPr kumimoji="1" lang="ja-JP" altLang="en-US" dirty="0"/>
          </a:p>
        </p:txBody>
      </p:sp>
    </p:spTree>
    <p:extLst>
      <p:ext uri="{BB962C8B-B14F-4D97-AF65-F5344CB8AC3E}">
        <p14:creationId xmlns:p14="http://schemas.microsoft.com/office/powerpoint/2010/main" val="273399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solidFill>
                  <a:srgbClr val="222222"/>
                </a:solidFill>
                <a:effectLst/>
                <a:latin typeface="BerninaSansWeb"/>
              </a:rPr>
              <a:t>people have been likely to </a:t>
            </a:r>
            <a:r>
              <a:rPr lang="en-US" altLang="ja-JP" dirty="0">
                <a:solidFill>
                  <a:srgbClr val="222222"/>
                </a:solidFill>
                <a:latin typeface="BerninaSansWeb"/>
              </a:rPr>
              <a:t>avoid</a:t>
            </a:r>
            <a:r>
              <a:rPr lang="en-US" altLang="ja-JP" b="0" i="0" dirty="0">
                <a:solidFill>
                  <a:srgbClr val="222222"/>
                </a:solidFill>
                <a:effectLst/>
                <a:latin typeface="BerninaSansWeb"/>
              </a:rPr>
              <a:t> screening due to COVID concerns?</a:t>
            </a:r>
            <a:r>
              <a:rPr lang="en-US" altLang="ja-JP" b="0" i="0" dirty="0">
                <a:solidFill>
                  <a:srgbClr val="3A3C3C"/>
                </a:solidFill>
                <a:effectLst/>
                <a:latin typeface="average"/>
              </a:rPr>
              <a:t> </a:t>
            </a:r>
          </a:p>
          <a:p>
            <a:endParaRPr kumimoji="1" lang="ja-JP" altLang="en-US" dirty="0"/>
          </a:p>
        </p:txBody>
      </p:sp>
      <p:sp>
        <p:nvSpPr>
          <p:cNvPr id="4" name="スライド番号プレースホルダー 3"/>
          <p:cNvSpPr>
            <a:spLocks noGrp="1"/>
          </p:cNvSpPr>
          <p:nvPr>
            <p:ph type="sldNum" sz="quarter" idx="5"/>
          </p:nvPr>
        </p:nvSpPr>
        <p:spPr/>
        <p:txBody>
          <a:bodyPr/>
          <a:lstStyle/>
          <a:p>
            <a:fld id="{DCE011FD-8D86-41C0-AFE5-3D22E7B71980}" type="slidenum">
              <a:rPr kumimoji="1" lang="ja-JP" altLang="en-US" smtClean="0"/>
              <a:t>15</a:t>
            </a:fld>
            <a:endParaRPr kumimoji="1" lang="ja-JP" altLang="en-US" dirty="0"/>
          </a:p>
        </p:txBody>
      </p:sp>
    </p:spTree>
    <p:extLst>
      <p:ext uri="{BB962C8B-B14F-4D97-AF65-F5344CB8AC3E}">
        <p14:creationId xmlns:p14="http://schemas.microsoft.com/office/powerpoint/2010/main" val="2419614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C02D8-1FDA-4B54-83FB-033BBEB8DB9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AE1647D8-AC3D-4B4B-AB0C-11D3CBF9DD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A7E0E40-E042-48DA-8B3C-C9D336E290FF}"/>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3A824D69-859F-422C-B2ED-CC747545FDC7}"/>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054AA21E-C480-4B41-A5F7-48E5F1E5DE41}"/>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1059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444686-8612-40BC-8E7D-84CCBC1DD6E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E33B3CA-20A8-4C05-82B3-7AACDEFD894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621BC6-83BF-4496-BA98-F724F9E36503}"/>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58AAB1FD-DC74-47E1-B14C-DF720C735C46}"/>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31C6C6A7-AB92-4D21-AE8B-F5D0D2DE2EBC}"/>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95634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AB1AEF-4BCF-4CF6-98F0-DC7252EC605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235BA3E-84F5-453E-95CC-28C6030DE55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7628AE-B4BD-48C2-95AD-9C24701F46EA}"/>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DC80D045-7BED-4DC8-AA88-A09D3DE31C64}"/>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C741B97E-85C2-4C7D-BF32-45813C1880C4}"/>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83483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FDA40-AB21-4547-937C-EF11905B1D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9BBE79-37FD-4CFA-B367-34A38CD96E0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52040C-4128-471E-91E0-C595CAD2B8CC}"/>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208A8A78-94BD-406B-86AD-A3F486C1B594}"/>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5D97E80B-8708-4505-BAB7-EFCD47181B9B}"/>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61755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55CB6-A0F7-4B48-AA0D-D1C1FFDBB57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C8FAA86-C1AC-4850-8A3E-7797EB1376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397589D-7F8A-44D3-A49C-4402161AA612}"/>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B1F49E8F-98B9-4AF0-8545-36CCEBD18D9A}"/>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A89B31B8-9F01-4283-A3A0-05C0202332F8}"/>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68307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3EA074-9A6F-4092-99E4-3DA019CADDB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88038E-0C0E-4BB8-9AD7-ADA30561A34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6E129E8-226A-4419-8FE5-14DD5D54C93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3CA7BD-1BD5-42D2-99F1-310BE9B81A39}"/>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6" name="フッター プレースホルダー 5">
            <a:extLst>
              <a:ext uri="{FF2B5EF4-FFF2-40B4-BE49-F238E27FC236}">
                <a16:creationId xmlns:a16="http://schemas.microsoft.com/office/drawing/2014/main" id="{4EF7BDAB-D39B-4C6E-A60C-2838642FDE65}"/>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0142E25C-14B7-4E4B-8E7A-5B62AFBF711C}"/>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69361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497D52-7F63-401D-80FD-0C5FD49BDC9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96BF391-48A1-4AF7-90DE-EBE52CCE0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2B7F43E-3688-49F5-B5C4-71404002631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B20DD6B-CB09-494C-B478-82D82E66C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A20F5DA-05F9-4DE2-9A80-CD3AD563FDD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046B88-8F1B-4173-87B1-494270C6E0D2}"/>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8" name="フッター プレースホルダー 7">
            <a:extLst>
              <a:ext uri="{FF2B5EF4-FFF2-40B4-BE49-F238E27FC236}">
                <a16:creationId xmlns:a16="http://schemas.microsoft.com/office/drawing/2014/main" id="{8E7B92AE-6747-4681-99D9-A0EB740497AD}"/>
              </a:ext>
            </a:extLst>
          </p:cNvPr>
          <p:cNvSpPr>
            <a:spLocks noGrp="1"/>
          </p:cNvSpPr>
          <p:nvPr>
            <p:ph type="ftr" sz="quarter" idx="11"/>
          </p:nvPr>
        </p:nvSpPr>
        <p:spPr/>
        <p:txBody>
          <a:bodyPr/>
          <a:lstStyle/>
          <a:p>
            <a:endParaRPr kumimoji="1" lang="ja-JP" altLang="en-US" dirty="0"/>
          </a:p>
        </p:txBody>
      </p:sp>
      <p:sp>
        <p:nvSpPr>
          <p:cNvPr id="9" name="スライド番号プレースホルダー 8">
            <a:extLst>
              <a:ext uri="{FF2B5EF4-FFF2-40B4-BE49-F238E27FC236}">
                <a16:creationId xmlns:a16="http://schemas.microsoft.com/office/drawing/2014/main" id="{202E2ED0-EA14-4D70-B6D2-1F55E5DFBC23}"/>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4004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117F23-72E4-4EB4-A763-408ABF27523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8E6D89C-AE09-48FE-9C30-2CB13EDC7723}"/>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4" name="フッター プレースホルダー 3">
            <a:extLst>
              <a:ext uri="{FF2B5EF4-FFF2-40B4-BE49-F238E27FC236}">
                <a16:creationId xmlns:a16="http://schemas.microsoft.com/office/drawing/2014/main" id="{E484AB37-42DA-453C-8BC5-4201CF8137A4}"/>
              </a:ext>
            </a:extLst>
          </p:cNvPr>
          <p:cNvSpPr>
            <a:spLocks noGrp="1"/>
          </p:cNvSpPr>
          <p:nvPr>
            <p:ph type="ftr" sz="quarter" idx="1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A50DD98-F1F8-4A22-BD2B-E169EE2BBDCB}"/>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16806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711800F-ED35-4AF5-8D3B-0C44209D9FF3}"/>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3" name="フッター プレースホルダー 2">
            <a:extLst>
              <a:ext uri="{FF2B5EF4-FFF2-40B4-BE49-F238E27FC236}">
                <a16:creationId xmlns:a16="http://schemas.microsoft.com/office/drawing/2014/main" id="{5E5F629A-FCE0-4F10-AC40-4D8279614DF5}"/>
              </a:ext>
            </a:extLst>
          </p:cNvPr>
          <p:cNvSpPr>
            <a:spLocks noGrp="1"/>
          </p:cNvSpPr>
          <p:nvPr>
            <p:ph type="ftr" sz="quarter" idx="1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13A23B2-066B-40C0-AA4E-A18F714DF85B}"/>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26188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096068-15C4-4B83-8F4E-D35293B233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69EAB38-8BED-4D0E-8270-85202F210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85201EA-B2E9-42FE-A263-D13FEFBF5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12AB8FB-F7E8-499E-A7D3-72962FE5E90D}"/>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6" name="フッター プレースホルダー 5">
            <a:extLst>
              <a:ext uri="{FF2B5EF4-FFF2-40B4-BE49-F238E27FC236}">
                <a16:creationId xmlns:a16="http://schemas.microsoft.com/office/drawing/2014/main" id="{AE7637E8-6AF4-4B85-BE3F-2D93645F6311}"/>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2F85D743-E8EF-4353-A3F1-95B5773F5417}"/>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208441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80E7D-9C42-46F7-8884-738358A9284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CFAE9E-5E46-48B1-9AE5-26D520813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0F091487-CA72-4F0F-BAC3-FB2E37384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0176404-F465-4EE5-93B9-6CC1A9E6C094}"/>
              </a:ext>
            </a:extLst>
          </p:cNvPr>
          <p:cNvSpPr>
            <a:spLocks noGrp="1"/>
          </p:cNvSpPr>
          <p:nvPr>
            <p:ph type="dt" sz="half" idx="10"/>
          </p:nvPr>
        </p:nvSpPr>
        <p:spPr/>
        <p:txBody>
          <a:bodyPr/>
          <a:lstStyle/>
          <a:p>
            <a:fld id="{FE44973E-4A28-4255-A9A4-4FE44C5D1D3C}" type="datetimeFigureOut">
              <a:rPr kumimoji="1" lang="ja-JP" altLang="en-US" smtClean="0"/>
              <a:t>2021/7/9</a:t>
            </a:fld>
            <a:endParaRPr kumimoji="1" lang="ja-JP" altLang="en-US" dirty="0"/>
          </a:p>
        </p:txBody>
      </p:sp>
      <p:sp>
        <p:nvSpPr>
          <p:cNvPr id="6" name="フッター プレースホルダー 5">
            <a:extLst>
              <a:ext uri="{FF2B5EF4-FFF2-40B4-BE49-F238E27FC236}">
                <a16:creationId xmlns:a16="http://schemas.microsoft.com/office/drawing/2014/main" id="{400A603F-FA96-492E-9F08-0696F599815F}"/>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2DEC1C3C-56D4-4495-B95B-CF6606B5B803}"/>
              </a:ext>
            </a:extLst>
          </p:cNvPr>
          <p:cNvSpPr>
            <a:spLocks noGrp="1"/>
          </p:cNvSpPr>
          <p:nvPr>
            <p:ph type="sldNum" sz="quarter" idx="12"/>
          </p:nvPr>
        </p:nvSpPr>
        <p:spPr/>
        <p:txBody>
          <a:body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345734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61DFACB-51B6-462A-B134-AF8A5F704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1A27F5-C95D-4020-9750-020576A06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4D396E-BE3F-44DF-9391-5A00D5A60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4973E-4A28-4255-A9A4-4FE44C5D1D3C}" type="datetimeFigureOut">
              <a:rPr kumimoji="1" lang="ja-JP" altLang="en-US" smtClean="0"/>
              <a:t>2021/7/9</a:t>
            </a:fld>
            <a:endParaRPr kumimoji="1" lang="ja-JP" altLang="en-US" dirty="0"/>
          </a:p>
        </p:txBody>
      </p:sp>
      <p:sp>
        <p:nvSpPr>
          <p:cNvPr id="5" name="フッター プレースホルダー 4">
            <a:extLst>
              <a:ext uri="{FF2B5EF4-FFF2-40B4-BE49-F238E27FC236}">
                <a16:creationId xmlns:a16="http://schemas.microsoft.com/office/drawing/2014/main" id="{7549147C-1A9B-4082-98C5-A9B3731CB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a:extLst>
              <a:ext uri="{FF2B5EF4-FFF2-40B4-BE49-F238E27FC236}">
                <a16:creationId xmlns:a16="http://schemas.microsoft.com/office/drawing/2014/main" id="{AD5598E2-380D-47AA-AD85-851417596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00FB0-A61E-4C11-AB1B-52DC907DBEF2}" type="slidenum">
              <a:rPr kumimoji="1" lang="ja-JP" altLang="en-US" smtClean="0"/>
              <a:t>‹#›</a:t>
            </a:fld>
            <a:endParaRPr kumimoji="1" lang="ja-JP" altLang="en-US" dirty="0"/>
          </a:p>
        </p:txBody>
      </p:sp>
    </p:spTree>
    <p:extLst>
      <p:ext uri="{BB962C8B-B14F-4D97-AF65-F5344CB8AC3E}">
        <p14:creationId xmlns:p14="http://schemas.microsoft.com/office/powerpoint/2010/main" val="1656641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oecd-ilibrary.org/social-issues-migration-health/health-at-a-glance-2017/screening-survival-and-mortality-for-breast-cancer_health_glance-2017-40-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jcancer.jp/news/1195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dailymail.co.uk/news/centers-for-disease-control-and-prevention-cdc/index.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aikabreastclinic.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anjoho.jp/reg_stat/statistics/stat/cancer/14_breast.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AC529EB-D6FA-43B0-8CA9-C55C17239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05" y="0"/>
            <a:ext cx="12468609" cy="11527682"/>
          </a:xfrm>
          <a:prstGeom prst="rect">
            <a:avLst/>
          </a:prstGeom>
        </p:spPr>
      </p:pic>
      <p:sp>
        <p:nvSpPr>
          <p:cNvPr id="2" name="タイトル 1"/>
          <p:cNvSpPr>
            <a:spLocks noGrp="1"/>
          </p:cNvSpPr>
          <p:nvPr>
            <p:ph type="ctrTitle"/>
          </p:nvPr>
        </p:nvSpPr>
        <p:spPr>
          <a:xfrm>
            <a:off x="-138306" y="1253110"/>
            <a:ext cx="12468609" cy="3115894"/>
          </a:xfrm>
          <a:solidFill>
            <a:srgbClr val="FFFFFF">
              <a:alpha val="36078"/>
            </a:srgbClr>
          </a:solidFill>
        </p:spPr>
        <p:txBody>
          <a:bodyPr>
            <a:noAutofit/>
          </a:bodyPr>
          <a:lstStyle/>
          <a:p>
            <a:r>
              <a:rPr kumimoji="1" lang="en-US" altLang="ja-JP" sz="5400" b="1" dirty="0"/>
              <a:t>Raising Breast Cancer Awareness</a:t>
            </a:r>
            <a:br>
              <a:rPr kumimoji="1" lang="en-US" altLang="ja-JP" sz="5400" b="1" dirty="0"/>
            </a:br>
            <a:endParaRPr kumimoji="1" lang="ja-JP" altLang="en-US" sz="5400" b="1" dirty="0"/>
          </a:p>
        </p:txBody>
      </p:sp>
      <p:sp>
        <p:nvSpPr>
          <p:cNvPr id="3" name="サブタイトル 2"/>
          <p:cNvSpPr>
            <a:spLocks noGrp="1"/>
          </p:cNvSpPr>
          <p:nvPr>
            <p:ph type="subTitle" idx="1"/>
          </p:nvPr>
        </p:nvSpPr>
        <p:spPr>
          <a:xfrm>
            <a:off x="-138307" y="4785668"/>
            <a:ext cx="12468609" cy="1655762"/>
          </a:xfrm>
          <a:solidFill>
            <a:srgbClr val="FFFFFF">
              <a:alpha val="38824"/>
            </a:srgbClr>
          </a:solidFill>
        </p:spPr>
        <p:txBody>
          <a:bodyPr>
            <a:normAutofit/>
          </a:bodyPr>
          <a:lstStyle/>
          <a:p>
            <a:endParaRPr kumimoji="1" lang="en-US" altLang="ja-JP" sz="3600" dirty="0"/>
          </a:p>
          <a:p>
            <a:r>
              <a:rPr kumimoji="1" lang="en-US" altLang="ja-JP" sz="3600" dirty="0" err="1"/>
              <a:t>Aika</a:t>
            </a:r>
            <a:r>
              <a:rPr kumimoji="1" lang="en-US" altLang="ja-JP" sz="3600" dirty="0"/>
              <a:t> </a:t>
            </a:r>
            <a:r>
              <a:rPr kumimoji="1" lang="en-US" altLang="ja-JP" sz="3600" dirty="0" err="1"/>
              <a:t>Matsunoki</a:t>
            </a:r>
            <a:r>
              <a:rPr kumimoji="1" lang="en-US" altLang="ja-JP" sz="3600" dirty="0"/>
              <a:t> </a:t>
            </a:r>
            <a:r>
              <a:rPr kumimoji="1" lang="en-US" altLang="ja-JP" sz="3600" dirty="0" err="1"/>
              <a:t>Akavia</a:t>
            </a:r>
            <a:r>
              <a:rPr kumimoji="1" lang="en-US" altLang="ja-JP" sz="3600" dirty="0"/>
              <a:t> M.D., </a:t>
            </a:r>
            <a:r>
              <a:rPr kumimoji="1" lang="en-US" altLang="ja-JP" sz="3600" dirty="0" err="1"/>
              <a:t>Ph.D</a:t>
            </a:r>
            <a:endParaRPr kumimoji="1" lang="ja-JP" altLang="en-US" sz="3600" dirty="0"/>
          </a:p>
        </p:txBody>
      </p:sp>
      <p:pic>
        <p:nvPicPr>
          <p:cNvPr id="6" name="図 5">
            <a:extLst>
              <a:ext uri="{FF2B5EF4-FFF2-40B4-BE49-F238E27FC236}">
                <a16:creationId xmlns:a16="http://schemas.microsoft.com/office/drawing/2014/main" id="{7313E87D-9091-4B1E-999A-A56935323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9" y="-3308"/>
            <a:ext cx="3359021" cy="839755"/>
          </a:xfrm>
          <a:prstGeom prst="rect">
            <a:avLst/>
          </a:prstGeom>
        </p:spPr>
      </p:pic>
    </p:spTree>
    <p:extLst>
      <p:ext uri="{BB962C8B-B14F-4D97-AF65-F5344CB8AC3E}">
        <p14:creationId xmlns:p14="http://schemas.microsoft.com/office/powerpoint/2010/main" val="187630555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4B22126-B667-4953-972C-B0A5F578ED7F}"/>
              </a:ext>
            </a:extLst>
          </p:cNvPr>
          <p:cNvPicPr>
            <a:picLocks noChangeAspect="1"/>
          </p:cNvPicPr>
          <p:nvPr/>
        </p:nvPicPr>
        <p:blipFill rotWithShape="1">
          <a:blip r:embed="rId3"/>
          <a:srcRect l="21690" t="12174" r="26715" b="13043"/>
          <a:stretch/>
        </p:blipFill>
        <p:spPr>
          <a:xfrm>
            <a:off x="8204948" y="2909982"/>
            <a:ext cx="1020585" cy="1479275"/>
          </a:xfrm>
          <a:prstGeom prst="rect">
            <a:avLst/>
          </a:prstGeom>
        </p:spPr>
      </p:pic>
      <p:sp>
        <p:nvSpPr>
          <p:cNvPr id="2" name="タイトル 1"/>
          <p:cNvSpPr>
            <a:spLocks noGrp="1"/>
          </p:cNvSpPr>
          <p:nvPr>
            <p:ph type="title"/>
          </p:nvPr>
        </p:nvSpPr>
        <p:spPr/>
        <p:txBody>
          <a:bodyPr>
            <a:normAutofit/>
          </a:bodyPr>
          <a:lstStyle/>
          <a:p>
            <a:r>
              <a:rPr kumimoji="1" lang="en-US" altLang="ja-JP" sz="4000" dirty="0"/>
              <a:t>To overcome breast cancer</a:t>
            </a:r>
            <a:endParaRPr kumimoji="1" lang="ja-JP" altLang="en-US" sz="4000" dirty="0"/>
          </a:p>
        </p:txBody>
      </p:sp>
      <p:sp>
        <p:nvSpPr>
          <p:cNvPr id="3" name="コンテンツ プレースホルダー 2"/>
          <p:cNvSpPr>
            <a:spLocks noGrp="1"/>
          </p:cNvSpPr>
          <p:nvPr>
            <p:ph idx="1"/>
          </p:nvPr>
        </p:nvSpPr>
        <p:spPr>
          <a:xfrm>
            <a:off x="543233" y="1444882"/>
            <a:ext cx="7908174" cy="4719944"/>
          </a:xfrm>
        </p:spPr>
        <p:txBody>
          <a:bodyPr>
            <a:noAutofit/>
          </a:bodyPr>
          <a:lstStyle/>
          <a:p>
            <a:pPr lvl="1"/>
            <a:r>
              <a:rPr lang="en-US" altLang="ja-JP" sz="2800" dirty="0"/>
              <a:t>Better Medicine</a:t>
            </a:r>
          </a:p>
          <a:p>
            <a:pPr lvl="1"/>
            <a:endParaRPr lang="en-US" altLang="ja-JP" sz="2800" dirty="0"/>
          </a:p>
          <a:p>
            <a:pPr lvl="1"/>
            <a:r>
              <a:rPr lang="en-US" altLang="ja-JP" sz="2800" dirty="0"/>
              <a:t>Supportive Care for Patients in community </a:t>
            </a:r>
          </a:p>
          <a:p>
            <a:pPr lvl="1"/>
            <a:endParaRPr lang="en-US" altLang="ja-JP" sz="2800" dirty="0"/>
          </a:p>
          <a:p>
            <a:pPr lvl="1"/>
            <a:r>
              <a:rPr lang="en-US" altLang="ja-JP" sz="2800" dirty="0"/>
              <a:t>Cancer Prevention</a:t>
            </a:r>
            <a:endParaRPr lang="ja-JP" altLang="en-US" sz="2800" dirty="0"/>
          </a:p>
          <a:p>
            <a:pPr lvl="2"/>
            <a:r>
              <a:rPr lang="en-US" altLang="ja-JP" sz="2600" dirty="0"/>
              <a:t>Awareness, Cancer Education</a:t>
            </a:r>
          </a:p>
          <a:p>
            <a:pPr lvl="2"/>
            <a:r>
              <a:rPr lang="en-US" altLang="ja-JP" sz="2600" dirty="0"/>
              <a:t>Healthy habit and life style to reduce cancer risks</a:t>
            </a:r>
          </a:p>
          <a:p>
            <a:pPr lvl="2"/>
            <a:r>
              <a:rPr lang="en-US" altLang="ja-JP" sz="2600" dirty="0">
                <a:highlight>
                  <a:srgbClr val="FFFF00"/>
                </a:highlight>
              </a:rPr>
              <a:t>Breast Cancer Screening</a:t>
            </a:r>
          </a:p>
          <a:p>
            <a:pPr marL="914400" lvl="2" indent="0">
              <a:buNone/>
            </a:pPr>
            <a:r>
              <a:rPr lang="en-US" altLang="ja-JP" sz="2800" b="1" dirty="0"/>
              <a:t>	</a:t>
            </a:r>
            <a:endParaRPr lang="en-US" altLang="ja-JP" sz="2800" b="1" dirty="0">
              <a:solidFill>
                <a:srgbClr val="FF0000"/>
              </a:solidFill>
            </a:endParaRPr>
          </a:p>
        </p:txBody>
      </p:sp>
      <p:pic>
        <p:nvPicPr>
          <p:cNvPr id="5" name="図 4">
            <a:extLst>
              <a:ext uri="{FF2B5EF4-FFF2-40B4-BE49-F238E27FC236}">
                <a16:creationId xmlns:a16="http://schemas.microsoft.com/office/drawing/2014/main" id="{FD6F9DD1-62B3-4E2F-983A-382AAE51CF8F}"/>
              </a:ext>
            </a:extLst>
          </p:cNvPr>
          <p:cNvPicPr>
            <a:picLocks noChangeAspect="1"/>
          </p:cNvPicPr>
          <p:nvPr/>
        </p:nvPicPr>
        <p:blipFill>
          <a:blip r:embed="rId4"/>
          <a:stretch>
            <a:fillRect/>
          </a:stretch>
        </p:blipFill>
        <p:spPr>
          <a:xfrm>
            <a:off x="8984626" y="4543250"/>
            <a:ext cx="2785909" cy="1883431"/>
          </a:xfrm>
          <a:prstGeom prst="rect">
            <a:avLst/>
          </a:prstGeom>
        </p:spPr>
      </p:pic>
      <p:pic>
        <p:nvPicPr>
          <p:cNvPr id="6" name="図 5">
            <a:extLst>
              <a:ext uri="{FF2B5EF4-FFF2-40B4-BE49-F238E27FC236}">
                <a16:creationId xmlns:a16="http://schemas.microsoft.com/office/drawing/2014/main" id="{601EC083-CCAA-42B2-AF0A-37F8CAC7CF82}"/>
              </a:ext>
            </a:extLst>
          </p:cNvPr>
          <p:cNvPicPr>
            <a:picLocks noChangeAspect="1"/>
          </p:cNvPicPr>
          <p:nvPr/>
        </p:nvPicPr>
        <p:blipFill>
          <a:blip r:embed="rId5"/>
          <a:stretch>
            <a:fillRect/>
          </a:stretch>
        </p:blipFill>
        <p:spPr>
          <a:xfrm>
            <a:off x="8715241" y="681806"/>
            <a:ext cx="3092819" cy="1526151"/>
          </a:xfrm>
          <a:prstGeom prst="rect">
            <a:avLst/>
          </a:prstGeom>
        </p:spPr>
      </p:pic>
      <p:pic>
        <p:nvPicPr>
          <p:cNvPr id="7" name="図 6">
            <a:extLst>
              <a:ext uri="{FF2B5EF4-FFF2-40B4-BE49-F238E27FC236}">
                <a16:creationId xmlns:a16="http://schemas.microsoft.com/office/drawing/2014/main" id="{08B17499-2C52-4857-BC28-77CF8FE6D5D5}"/>
              </a:ext>
            </a:extLst>
          </p:cNvPr>
          <p:cNvPicPr>
            <a:picLocks noChangeAspect="1"/>
          </p:cNvPicPr>
          <p:nvPr/>
        </p:nvPicPr>
        <p:blipFill rotWithShape="1">
          <a:blip r:embed="rId6"/>
          <a:srcRect l="10897" t="19202" r="16472" b="15327"/>
          <a:stretch/>
        </p:blipFill>
        <p:spPr>
          <a:xfrm>
            <a:off x="9325614" y="2292376"/>
            <a:ext cx="2444921" cy="2166455"/>
          </a:xfrm>
          <a:prstGeom prst="rect">
            <a:avLst/>
          </a:prstGeom>
        </p:spPr>
      </p:pic>
    </p:spTree>
    <p:extLst>
      <p:ext uri="{BB962C8B-B14F-4D97-AF65-F5344CB8AC3E}">
        <p14:creationId xmlns:p14="http://schemas.microsoft.com/office/powerpoint/2010/main" val="2778969898"/>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A220D-A051-4721-AC7A-1656927D82DE}"/>
              </a:ext>
            </a:extLst>
          </p:cNvPr>
          <p:cNvSpPr>
            <a:spLocks noGrp="1"/>
          </p:cNvSpPr>
          <p:nvPr>
            <p:ph type="title"/>
          </p:nvPr>
        </p:nvSpPr>
        <p:spPr/>
        <p:txBody>
          <a:bodyPr/>
          <a:lstStyle/>
          <a:p>
            <a:r>
              <a:rPr kumimoji="1" lang="en-US" altLang="ja-JP" dirty="0"/>
              <a:t>Get screened! </a:t>
            </a:r>
            <a:r>
              <a:rPr lang="en-US" altLang="ja-JP" sz="4400" dirty="0"/>
              <a:t>Early detection saves lives</a:t>
            </a:r>
            <a:endParaRPr kumimoji="1" lang="ja-JP" altLang="en-US" dirty="0"/>
          </a:p>
        </p:txBody>
      </p:sp>
      <p:pic>
        <p:nvPicPr>
          <p:cNvPr id="4" name="図 3">
            <a:extLst>
              <a:ext uri="{FF2B5EF4-FFF2-40B4-BE49-F238E27FC236}">
                <a16:creationId xmlns:a16="http://schemas.microsoft.com/office/drawing/2014/main" id="{BBC74881-2E28-4272-B9A6-AB0FFAF1CB06}"/>
              </a:ext>
            </a:extLst>
          </p:cNvPr>
          <p:cNvPicPr>
            <a:picLocks noChangeAspect="1"/>
          </p:cNvPicPr>
          <p:nvPr/>
        </p:nvPicPr>
        <p:blipFill>
          <a:blip r:embed="rId2"/>
          <a:stretch>
            <a:fillRect/>
          </a:stretch>
        </p:blipFill>
        <p:spPr>
          <a:xfrm>
            <a:off x="6058230" y="1653979"/>
            <a:ext cx="5805761" cy="3462783"/>
          </a:xfrm>
          <a:prstGeom prst="rect">
            <a:avLst/>
          </a:prstGeom>
        </p:spPr>
      </p:pic>
      <p:sp>
        <p:nvSpPr>
          <p:cNvPr id="6" name="テキスト ボックス 5">
            <a:extLst>
              <a:ext uri="{FF2B5EF4-FFF2-40B4-BE49-F238E27FC236}">
                <a16:creationId xmlns:a16="http://schemas.microsoft.com/office/drawing/2014/main" id="{BF6BBCBB-4679-4C36-A50D-DC0E46EAE590}"/>
              </a:ext>
            </a:extLst>
          </p:cNvPr>
          <p:cNvSpPr txBox="1"/>
          <p:nvPr/>
        </p:nvSpPr>
        <p:spPr>
          <a:xfrm>
            <a:off x="6471590" y="5204021"/>
            <a:ext cx="5341620" cy="584775"/>
          </a:xfrm>
          <a:prstGeom prst="rect">
            <a:avLst/>
          </a:prstGeom>
          <a:noFill/>
        </p:spPr>
        <p:txBody>
          <a:bodyPr wrap="square">
            <a:spAutoFit/>
          </a:bodyPr>
          <a:lstStyle/>
          <a:p>
            <a:r>
              <a:rPr lang="en-US" altLang="ja-JP" sz="1600" dirty="0"/>
              <a:t>https://www.singaporecancersociety.org.sg/about/about-scs/careers/45-get-screened.html</a:t>
            </a:r>
            <a:endParaRPr lang="ja-JP" altLang="en-US" sz="1600" dirty="0"/>
          </a:p>
        </p:txBody>
      </p:sp>
      <p:sp>
        <p:nvSpPr>
          <p:cNvPr id="8" name="テキスト ボックス 7">
            <a:extLst>
              <a:ext uri="{FF2B5EF4-FFF2-40B4-BE49-F238E27FC236}">
                <a16:creationId xmlns:a16="http://schemas.microsoft.com/office/drawing/2014/main" id="{53C30B14-0CD5-4FF0-BBB9-1882E94EAB23}"/>
              </a:ext>
            </a:extLst>
          </p:cNvPr>
          <p:cNvSpPr txBox="1"/>
          <p:nvPr/>
        </p:nvSpPr>
        <p:spPr>
          <a:xfrm>
            <a:off x="716610" y="1653979"/>
            <a:ext cx="5341620" cy="3847207"/>
          </a:xfrm>
          <a:prstGeom prst="rect">
            <a:avLst/>
          </a:prstGeom>
          <a:noFill/>
        </p:spPr>
        <p:txBody>
          <a:bodyPr wrap="square">
            <a:spAutoFit/>
          </a:bodyPr>
          <a:lstStyle/>
          <a:p>
            <a:r>
              <a:rPr lang="en-US" altLang="ja-JP" sz="2800" dirty="0">
                <a:latin typeface="+mj-ea"/>
                <a:ea typeface="+mj-ea"/>
              </a:rPr>
              <a:t>Mammogram can detect tiny abnormalities even before they can be felt.</a:t>
            </a:r>
          </a:p>
          <a:p>
            <a:r>
              <a:rPr lang="en-US" altLang="ja-JP" sz="2800" dirty="0">
                <a:latin typeface="+mj-ea"/>
                <a:ea typeface="+mj-ea"/>
              </a:rPr>
              <a:t>Screening program can reduce breast cancer mortality by around 20%.</a:t>
            </a:r>
          </a:p>
          <a:p>
            <a:endParaRPr lang="en-US" altLang="ja-JP" sz="2800" dirty="0">
              <a:latin typeface="+mj-ea"/>
              <a:ea typeface="+mj-ea"/>
            </a:endParaRPr>
          </a:p>
          <a:p>
            <a:r>
              <a:rPr lang="en-US" altLang="ja-JP" sz="2400" dirty="0">
                <a:latin typeface="+mj-ea"/>
                <a:ea typeface="+mj-ea"/>
              </a:rPr>
              <a:t>Additional US besides MMG may have benefit for Japanese women in 40’s.</a:t>
            </a:r>
          </a:p>
        </p:txBody>
      </p:sp>
    </p:spTree>
    <p:extLst>
      <p:ext uri="{BB962C8B-B14F-4D97-AF65-F5344CB8AC3E}">
        <p14:creationId xmlns:p14="http://schemas.microsoft.com/office/powerpoint/2010/main" val="344401057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C1B7AC-A954-4EA2-ADE3-F04B240839EA}"/>
              </a:ext>
            </a:extLst>
          </p:cNvPr>
          <p:cNvSpPr>
            <a:spLocks noGrp="1"/>
          </p:cNvSpPr>
          <p:nvPr>
            <p:ph type="title"/>
          </p:nvPr>
        </p:nvSpPr>
        <p:spPr/>
        <p:txBody>
          <a:bodyPr/>
          <a:lstStyle/>
          <a:p>
            <a:r>
              <a:rPr kumimoji="1" lang="en-US" altLang="ja-JP" dirty="0"/>
              <a:t>Breast cancer mortality</a:t>
            </a:r>
            <a:endParaRPr kumimoji="1" lang="ja-JP" altLang="en-US" dirty="0"/>
          </a:p>
        </p:txBody>
      </p:sp>
      <p:pic>
        <p:nvPicPr>
          <p:cNvPr id="5" name="コンテンツ プレースホルダー 4">
            <a:extLst>
              <a:ext uri="{FF2B5EF4-FFF2-40B4-BE49-F238E27FC236}">
                <a16:creationId xmlns:a16="http://schemas.microsoft.com/office/drawing/2014/main" id="{F512538B-70F7-415C-B30B-1E95172D76E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903"/>
          <a:stretch/>
        </p:blipFill>
        <p:spPr>
          <a:xfrm>
            <a:off x="5289104" y="1592257"/>
            <a:ext cx="6637941" cy="4401198"/>
          </a:xfrm>
        </p:spPr>
      </p:pic>
      <p:sp>
        <p:nvSpPr>
          <p:cNvPr id="6" name="テキスト ボックス 5">
            <a:extLst>
              <a:ext uri="{FF2B5EF4-FFF2-40B4-BE49-F238E27FC236}">
                <a16:creationId xmlns:a16="http://schemas.microsoft.com/office/drawing/2014/main" id="{7395CA37-F7F3-47E8-B0DB-C687EEE77FC2}"/>
              </a:ext>
            </a:extLst>
          </p:cNvPr>
          <p:cNvSpPr txBox="1"/>
          <p:nvPr/>
        </p:nvSpPr>
        <p:spPr>
          <a:xfrm>
            <a:off x="10318306" y="4615241"/>
            <a:ext cx="901209" cy="369332"/>
          </a:xfrm>
          <a:prstGeom prst="rect">
            <a:avLst/>
          </a:prstGeom>
          <a:solidFill>
            <a:schemeClr val="bg1"/>
          </a:solidFill>
        </p:spPr>
        <p:txBody>
          <a:bodyPr wrap="none" rtlCol="0">
            <a:spAutoFit/>
          </a:bodyPr>
          <a:lstStyle/>
          <a:p>
            <a:r>
              <a:rPr kumimoji="1" lang="en-US" altLang="ja-JP" dirty="0">
                <a:solidFill>
                  <a:srgbClr val="FF6699"/>
                </a:solidFill>
              </a:rPr>
              <a:t>JAPAN</a:t>
            </a:r>
          </a:p>
        </p:txBody>
      </p:sp>
      <p:sp>
        <p:nvSpPr>
          <p:cNvPr id="7" name="テキスト ボックス 6">
            <a:extLst>
              <a:ext uri="{FF2B5EF4-FFF2-40B4-BE49-F238E27FC236}">
                <a16:creationId xmlns:a16="http://schemas.microsoft.com/office/drawing/2014/main" id="{7389F76A-B33A-47E6-ABF0-1D659E1BBF7E}"/>
              </a:ext>
            </a:extLst>
          </p:cNvPr>
          <p:cNvSpPr txBox="1"/>
          <p:nvPr/>
        </p:nvSpPr>
        <p:spPr>
          <a:xfrm>
            <a:off x="10768910" y="3657600"/>
            <a:ext cx="744597" cy="369332"/>
          </a:xfrm>
          <a:prstGeom prst="rect">
            <a:avLst/>
          </a:prstGeom>
          <a:solidFill>
            <a:schemeClr val="bg1"/>
          </a:solidFill>
        </p:spPr>
        <p:txBody>
          <a:bodyPr wrap="square" rtlCol="0">
            <a:spAutoFit/>
          </a:bodyPr>
          <a:lstStyle/>
          <a:p>
            <a:r>
              <a:rPr kumimoji="1" lang="en-US" altLang="ja-JP" dirty="0">
                <a:solidFill>
                  <a:srgbClr val="00B0F0"/>
                </a:solidFill>
              </a:rPr>
              <a:t>US</a:t>
            </a:r>
          </a:p>
        </p:txBody>
      </p:sp>
      <p:sp>
        <p:nvSpPr>
          <p:cNvPr id="8" name="テキスト ボックス 7">
            <a:extLst>
              <a:ext uri="{FF2B5EF4-FFF2-40B4-BE49-F238E27FC236}">
                <a16:creationId xmlns:a16="http://schemas.microsoft.com/office/drawing/2014/main" id="{4A2BF44C-9514-4B56-A1BA-3C4E8FAC084C}"/>
              </a:ext>
            </a:extLst>
          </p:cNvPr>
          <p:cNvSpPr txBox="1"/>
          <p:nvPr/>
        </p:nvSpPr>
        <p:spPr>
          <a:xfrm>
            <a:off x="7273333" y="3657600"/>
            <a:ext cx="1073460" cy="369332"/>
          </a:xfrm>
          <a:prstGeom prst="rect">
            <a:avLst/>
          </a:prstGeom>
          <a:solidFill>
            <a:schemeClr val="bg1"/>
          </a:solidFill>
        </p:spPr>
        <p:txBody>
          <a:bodyPr wrap="square" rtlCol="0">
            <a:spAutoFit/>
          </a:bodyPr>
          <a:lstStyle/>
          <a:p>
            <a:r>
              <a:rPr kumimoji="1" lang="en-US" altLang="ja-JP" dirty="0">
                <a:solidFill>
                  <a:srgbClr val="7030A0"/>
                </a:solidFill>
              </a:rPr>
              <a:t>Italy</a:t>
            </a:r>
          </a:p>
        </p:txBody>
      </p:sp>
      <p:sp>
        <p:nvSpPr>
          <p:cNvPr id="9" name="テキスト ボックス 8">
            <a:extLst>
              <a:ext uri="{FF2B5EF4-FFF2-40B4-BE49-F238E27FC236}">
                <a16:creationId xmlns:a16="http://schemas.microsoft.com/office/drawing/2014/main" id="{8B657864-1237-45DD-ADD7-3E00CE190178}"/>
              </a:ext>
            </a:extLst>
          </p:cNvPr>
          <p:cNvSpPr txBox="1"/>
          <p:nvPr/>
        </p:nvSpPr>
        <p:spPr>
          <a:xfrm>
            <a:off x="8458200" y="3423524"/>
            <a:ext cx="1073460" cy="369332"/>
          </a:xfrm>
          <a:prstGeom prst="rect">
            <a:avLst/>
          </a:prstGeom>
          <a:solidFill>
            <a:schemeClr val="bg1"/>
          </a:solidFill>
        </p:spPr>
        <p:txBody>
          <a:bodyPr wrap="square" rtlCol="0">
            <a:spAutoFit/>
          </a:bodyPr>
          <a:lstStyle/>
          <a:p>
            <a:r>
              <a:rPr kumimoji="1" lang="en-US" altLang="ja-JP" dirty="0">
                <a:solidFill>
                  <a:srgbClr val="0070C0"/>
                </a:solidFill>
              </a:rPr>
              <a:t>France</a:t>
            </a:r>
          </a:p>
        </p:txBody>
      </p:sp>
      <p:sp>
        <p:nvSpPr>
          <p:cNvPr id="10" name="テキスト ボックス 9">
            <a:extLst>
              <a:ext uri="{FF2B5EF4-FFF2-40B4-BE49-F238E27FC236}">
                <a16:creationId xmlns:a16="http://schemas.microsoft.com/office/drawing/2014/main" id="{9ED0C249-7C28-4A05-ABC4-96E84DB57E42}"/>
              </a:ext>
            </a:extLst>
          </p:cNvPr>
          <p:cNvSpPr txBox="1"/>
          <p:nvPr/>
        </p:nvSpPr>
        <p:spPr>
          <a:xfrm>
            <a:off x="10146055" y="2676321"/>
            <a:ext cx="1073460" cy="369332"/>
          </a:xfrm>
          <a:prstGeom prst="rect">
            <a:avLst/>
          </a:prstGeom>
          <a:solidFill>
            <a:schemeClr val="bg1"/>
          </a:solidFill>
        </p:spPr>
        <p:txBody>
          <a:bodyPr wrap="square" rtlCol="0">
            <a:spAutoFit/>
          </a:bodyPr>
          <a:lstStyle/>
          <a:p>
            <a:r>
              <a:rPr kumimoji="1" lang="en-US" altLang="ja-JP" dirty="0">
                <a:solidFill>
                  <a:srgbClr val="00B050"/>
                </a:solidFill>
              </a:rPr>
              <a:t>UK</a:t>
            </a:r>
          </a:p>
        </p:txBody>
      </p:sp>
      <p:sp>
        <p:nvSpPr>
          <p:cNvPr id="11" name="テキスト ボックス 10">
            <a:extLst>
              <a:ext uri="{FF2B5EF4-FFF2-40B4-BE49-F238E27FC236}">
                <a16:creationId xmlns:a16="http://schemas.microsoft.com/office/drawing/2014/main" id="{794A059A-095B-40BC-8076-15CFFFC26F65}"/>
              </a:ext>
            </a:extLst>
          </p:cNvPr>
          <p:cNvSpPr txBox="1"/>
          <p:nvPr/>
        </p:nvSpPr>
        <p:spPr>
          <a:xfrm>
            <a:off x="894274" y="1719724"/>
            <a:ext cx="4394830" cy="3108543"/>
          </a:xfrm>
          <a:prstGeom prst="rect">
            <a:avLst/>
          </a:prstGeom>
          <a:noFill/>
        </p:spPr>
        <p:txBody>
          <a:bodyPr wrap="square">
            <a:spAutoFit/>
          </a:bodyPr>
          <a:lstStyle/>
          <a:p>
            <a:r>
              <a:rPr lang="en-US" altLang="ja-JP" sz="2800" dirty="0">
                <a:latin typeface="+mj-ea"/>
                <a:ea typeface="+mj-ea"/>
              </a:rPr>
              <a:t>Due to better screening and advances in treatment, </a:t>
            </a:r>
          </a:p>
          <a:p>
            <a:r>
              <a:rPr lang="en-US" altLang="ja-JP" sz="2800" dirty="0">
                <a:latin typeface="+mj-ea"/>
                <a:ea typeface="+mj-ea"/>
              </a:rPr>
              <a:t>breast cancer mortality rates have been declining in the US and Europe.</a:t>
            </a:r>
          </a:p>
          <a:p>
            <a:endParaRPr lang="en-US" altLang="ja-JP" sz="2800" dirty="0">
              <a:latin typeface="+mj-ea"/>
              <a:ea typeface="+mj-ea"/>
            </a:endParaRPr>
          </a:p>
          <a:p>
            <a:r>
              <a:rPr lang="en-US" altLang="ja-JP" sz="2800" dirty="0">
                <a:latin typeface="+mj-ea"/>
                <a:ea typeface="+mj-ea"/>
              </a:rPr>
              <a:t>…</a:t>
            </a:r>
            <a:r>
              <a:rPr lang="en-US" altLang="ja-JP" sz="2800" kern="0" dirty="0">
                <a:effectLst/>
                <a:latin typeface="+mj-ea"/>
                <a:ea typeface="+mj-ea"/>
              </a:rPr>
              <a:t>Not in Japan</a:t>
            </a:r>
          </a:p>
        </p:txBody>
      </p:sp>
      <p:sp>
        <p:nvSpPr>
          <p:cNvPr id="4" name="吹き出し: 円形 3">
            <a:extLst>
              <a:ext uri="{FF2B5EF4-FFF2-40B4-BE49-F238E27FC236}">
                <a16:creationId xmlns:a16="http://schemas.microsoft.com/office/drawing/2014/main" id="{9E3E69EA-EFDB-452E-A3BA-CEFE366F0996}"/>
              </a:ext>
            </a:extLst>
          </p:cNvPr>
          <p:cNvSpPr/>
          <p:nvPr/>
        </p:nvSpPr>
        <p:spPr>
          <a:xfrm>
            <a:off x="7934634" y="992998"/>
            <a:ext cx="3948880" cy="1095014"/>
          </a:xfrm>
          <a:prstGeom prst="wedgeEllipseCallout">
            <a:avLst>
              <a:gd name="adj1" fmla="val -3155"/>
              <a:gd name="adj2" fmla="val 78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latin typeface="+mj-ea"/>
                <a:ea typeface="+mj-ea"/>
              </a:rPr>
              <a:t>USA and Europe</a:t>
            </a:r>
            <a:r>
              <a:rPr lang="ja-JP" altLang="en-US" sz="2800" dirty="0">
                <a:latin typeface="+mj-ea"/>
                <a:ea typeface="+mj-ea"/>
              </a:rPr>
              <a:t>⇓</a:t>
            </a:r>
            <a:endParaRPr kumimoji="1" lang="ja-JP" altLang="en-US" sz="2800" dirty="0"/>
          </a:p>
        </p:txBody>
      </p:sp>
      <p:sp>
        <p:nvSpPr>
          <p:cNvPr id="12" name="吹き出し: 円形 11">
            <a:extLst>
              <a:ext uri="{FF2B5EF4-FFF2-40B4-BE49-F238E27FC236}">
                <a16:creationId xmlns:a16="http://schemas.microsoft.com/office/drawing/2014/main" id="{7F9CB01B-28C9-4B08-B0C1-4E6E1262F219}"/>
              </a:ext>
            </a:extLst>
          </p:cNvPr>
          <p:cNvSpPr/>
          <p:nvPr/>
        </p:nvSpPr>
        <p:spPr>
          <a:xfrm>
            <a:off x="7934634" y="3869741"/>
            <a:ext cx="2427852" cy="661631"/>
          </a:xfrm>
          <a:prstGeom prst="wedgeEllipseCallout">
            <a:avLst>
              <a:gd name="adj1" fmla="val 57727"/>
              <a:gd name="adj2" fmla="val 28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latin typeface="+mj-ea"/>
                <a:ea typeface="+mj-ea"/>
              </a:rPr>
              <a:t>Japan </a:t>
            </a:r>
            <a:r>
              <a:rPr lang="ja-JP" altLang="en-US" sz="2800" dirty="0">
                <a:latin typeface="+mj-ea"/>
                <a:ea typeface="+mj-ea"/>
              </a:rPr>
              <a:t>↑</a:t>
            </a:r>
            <a:endParaRPr kumimoji="1" lang="ja-JP" altLang="en-US" sz="2800" dirty="0"/>
          </a:p>
        </p:txBody>
      </p:sp>
    </p:spTree>
    <p:extLst>
      <p:ext uri="{BB962C8B-B14F-4D97-AF65-F5344CB8AC3E}">
        <p14:creationId xmlns:p14="http://schemas.microsoft.com/office/powerpoint/2010/main" val="111291032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Breast C</a:t>
            </a:r>
            <a:r>
              <a:rPr kumimoji="1" lang="en-US" altLang="ja-JP" sz="3600" dirty="0"/>
              <a:t>ancer screening rates</a:t>
            </a:r>
            <a:endParaRPr kumimoji="1" lang="ja-JP" altLang="en-US" sz="3600" dirty="0"/>
          </a:p>
        </p:txBody>
      </p:sp>
      <p:sp>
        <p:nvSpPr>
          <p:cNvPr id="3" name="コンテンツ プレースホルダー 2"/>
          <p:cNvSpPr>
            <a:spLocks noGrp="1"/>
          </p:cNvSpPr>
          <p:nvPr>
            <p:ph idx="1"/>
          </p:nvPr>
        </p:nvSpPr>
        <p:spPr>
          <a:xfrm>
            <a:off x="2517313" y="5798110"/>
            <a:ext cx="11232354" cy="531434"/>
          </a:xfrm>
        </p:spPr>
        <p:txBody>
          <a:bodyPr>
            <a:noAutofit/>
          </a:bodyPr>
          <a:lstStyle/>
          <a:p>
            <a:pPr marL="0" indent="0" algn="ctr">
              <a:buNone/>
            </a:pPr>
            <a:r>
              <a:rPr lang="en-US" altLang="ja-JP" b="0" i="0" dirty="0">
                <a:solidFill>
                  <a:srgbClr val="000000"/>
                </a:solidFill>
                <a:effectLst/>
                <a:latin typeface="+mj-lt"/>
              </a:rPr>
              <a:t>Only 41% of Japanese women screened</a:t>
            </a:r>
            <a:endParaRPr kumimoji="1" lang="ja-JP" altLang="en-US" dirty="0">
              <a:solidFill>
                <a:srgbClr val="FF0000"/>
              </a:solidFill>
              <a:latin typeface="+mj-lt"/>
            </a:endParaRPr>
          </a:p>
        </p:txBody>
      </p:sp>
      <p:pic>
        <p:nvPicPr>
          <p:cNvPr id="5" name="図 4">
            <a:extLst>
              <a:ext uri="{FF2B5EF4-FFF2-40B4-BE49-F238E27FC236}">
                <a16:creationId xmlns:a16="http://schemas.microsoft.com/office/drawing/2014/main" id="{96D74A3B-2A15-4186-B901-E7AE5EAA9730}"/>
              </a:ext>
            </a:extLst>
          </p:cNvPr>
          <p:cNvPicPr>
            <a:picLocks noChangeAspect="1"/>
          </p:cNvPicPr>
          <p:nvPr/>
        </p:nvPicPr>
        <p:blipFill rotWithShape="1">
          <a:blip r:embed="rId3"/>
          <a:srcRect l="30209" t="32398" r="10729" b="37473"/>
          <a:stretch/>
        </p:blipFill>
        <p:spPr>
          <a:xfrm>
            <a:off x="-799981" y="1443771"/>
            <a:ext cx="13398862" cy="3844679"/>
          </a:xfrm>
          <a:prstGeom prst="rect">
            <a:avLst/>
          </a:prstGeom>
        </p:spPr>
      </p:pic>
      <p:sp>
        <p:nvSpPr>
          <p:cNvPr id="8" name="テキスト ボックス 7">
            <a:extLst>
              <a:ext uri="{FF2B5EF4-FFF2-40B4-BE49-F238E27FC236}">
                <a16:creationId xmlns:a16="http://schemas.microsoft.com/office/drawing/2014/main" id="{74F5C651-A294-48F2-99DA-FCADC531DF94}"/>
              </a:ext>
            </a:extLst>
          </p:cNvPr>
          <p:cNvSpPr txBox="1"/>
          <p:nvPr/>
        </p:nvSpPr>
        <p:spPr>
          <a:xfrm>
            <a:off x="5807587" y="6492875"/>
            <a:ext cx="9626600" cy="276999"/>
          </a:xfrm>
          <a:prstGeom prst="rect">
            <a:avLst/>
          </a:prstGeom>
          <a:noFill/>
        </p:spPr>
        <p:txBody>
          <a:bodyPr wrap="square">
            <a:spAutoFit/>
          </a:bodyPr>
          <a:lstStyle/>
          <a:p>
            <a:r>
              <a:rPr lang="en-US" altLang="ja-JP" sz="1200" dirty="0">
                <a:hlinkClick r:id="rId4"/>
              </a:rPr>
              <a:t>OECD </a:t>
            </a:r>
            <a:r>
              <a:rPr lang="en-US" altLang="ja-JP" sz="1200" dirty="0" err="1">
                <a:hlinkClick r:id="rId4"/>
              </a:rPr>
              <a:t>iLibrary</a:t>
            </a:r>
            <a:r>
              <a:rPr lang="en-US" altLang="ja-JP" sz="1200" dirty="0">
                <a:hlinkClick r:id="rId4"/>
              </a:rPr>
              <a:t> | Screening, survival and mortality for breast cancer (oecd-ilibrary.org)</a:t>
            </a:r>
            <a:endParaRPr lang="ja-JP" altLang="en-US" sz="1200" dirty="0"/>
          </a:p>
        </p:txBody>
      </p:sp>
      <p:cxnSp>
        <p:nvCxnSpPr>
          <p:cNvPr id="12" name="直線コネクタ 11">
            <a:extLst>
              <a:ext uri="{FF2B5EF4-FFF2-40B4-BE49-F238E27FC236}">
                <a16:creationId xmlns:a16="http://schemas.microsoft.com/office/drawing/2014/main" id="{D0A23431-1C13-4482-A240-F6BC079FD02F}"/>
              </a:ext>
            </a:extLst>
          </p:cNvPr>
          <p:cNvCxnSpPr>
            <a:cxnSpLocks/>
          </p:cNvCxnSpPr>
          <p:nvPr/>
        </p:nvCxnSpPr>
        <p:spPr>
          <a:xfrm>
            <a:off x="516539" y="3621723"/>
            <a:ext cx="11491241"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矢印: 右 3">
            <a:extLst>
              <a:ext uri="{FF2B5EF4-FFF2-40B4-BE49-F238E27FC236}">
                <a16:creationId xmlns:a16="http://schemas.microsoft.com/office/drawing/2014/main" id="{F1856C41-A3FB-4D62-BC22-0C509A604E08}"/>
              </a:ext>
            </a:extLst>
          </p:cNvPr>
          <p:cNvSpPr/>
          <p:nvPr/>
        </p:nvSpPr>
        <p:spPr>
          <a:xfrm rot="16200000">
            <a:off x="9710828" y="5010756"/>
            <a:ext cx="724828" cy="5232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52042692"/>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937856A-DEC9-4FC5-A860-ACE4B4489031}"/>
              </a:ext>
            </a:extLst>
          </p:cNvPr>
          <p:cNvPicPr>
            <a:picLocks noChangeAspect="1"/>
          </p:cNvPicPr>
          <p:nvPr/>
        </p:nvPicPr>
        <p:blipFill>
          <a:blip r:embed="rId3"/>
          <a:stretch>
            <a:fillRect/>
          </a:stretch>
        </p:blipFill>
        <p:spPr>
          <a:xfrm>
            <a:off x="4696537" y="1440010"/>
            <a:ext cx="6859604" cy="2978847"/>
          </a:xfrm>
          <a:prstGeom prst="rect">
            <a:avLst/>
          </a:prstGeom>
        </p:spPr>
      </p:pic>
      <p:sp>
        <p:nvSpPr>
          <p:cNvPr id="2" name="タイトル 1">
            <a:extLst>
              <a:ext uri="{FF2B5EF4-FFF2-40B4-BE49-F238E27FC236}">
                <a16:creationId xmlns:a16="http://schemas.microsoft.com/office/drawing/2014/main" id="{6B519676-B5A6-4F13-900B-7CBDCA666B8D}"/>
              </a:ext>
            </a:extLst>
          </p:cNvPr>
          <p:cNvSpPr>
            <a:spLocks noGrp="1"/>
          </p:cNvSpPr>
          <p:nvPr>
            <p:ph type="title"/>
          </p:nvPr>
        </p:nvSpPr>
        <p:spPr/>
        <p:txBody>
          <a:bodyPr>
            <a:normAutofit/>
          </a:bodyPr>
          <a:lstStyle/>
          <a:p>
            <a:r>
              <a:rPr lang="en-US" altLang="ja-JP" sz="3600" kern="0" dirty="0">
                <a:ea typeface="ＭＳ Ｐゴシック" panose="020B0600070205080204" pitchFamily="50" charset="-128"/>
                <a:cs typeface="Times New Roman" panose="02020603050405020304" pitchFamily="18" charset="0"/>
              </a:rPr>
              <a:t>Why Japanese women don’t get screened?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DA2446C8-9CEA-453E-BCC5-DCA68D58EE21}"/>
              </a:ext>
            </a:extLst>
          </p:cNvPr>
          <p:cNvSpPr txBox="1"/>
          <p:nvPr/>
        </p:nvSpPr>
        <p:spPr>
          <a:xfrm>
            <a:off x="983969" y="2140784"/>
            <a:ext cx="3081694" cy="523220"/>
          </a:xfrm>
          <a:prstGeom prst="rect">
            <a:avLst/>
          </a:prstGeom>
          <a:solidFill>
            <a:srgbClr val="FFFFFF"/>
          </a:solidFill>
          <a:ln w="57150">
            <a:noFill/>
          </a:ln>
        </p:spPr>
        <p:txBody>
          <a:bodyPr wrap="square" rtlCol="0">
            <a:spAutoFit/>
          </a:bodyPr>
          <a:lstStyle/>
          <a:p>
            <a:pPr algn="ctr"/>
            <a:r>
              <a:rPr kumimoji="1" lang="en-US" altLang="ja-JP" sz="2800" dirty="0">
                <a:latin typeface="+mj-lt"/>
              </a:rPr>
              <a:t>Lack of knowledge</a:t>
            </a:r>
            <a:endParaRPr kumimoji="1" lang="ja-JP" altLang="en-US" sz="2800" dirty="0">
              <a:latin typeface="+mj-lt"/>
            </a:endParaRPr>
          </a:p>
        </p:txBody>
      </p:sp>
      <p:sp>
        <p:nvSpPr>
          <p:cNvPr id="12" name="テキスト ボックス 11">
            <a:extLst>
              <a:ext uri="{FF2B5EF4-FFF2-40B4-BE49-F238E27FC236}">
                <a16:creationId xmlns:a16="http://schemas.microsoft.com/office/drawing/2014/main" id="{C6151A9A-5006-4903-962D-D4776F12C8E8}"/>
              </a:ext>
            </a:extLst>
          </p:cNvPr>
          <p:cNvSpPr txBox="1"/>
          <p:nvPr/>
        </p:nvSpPr>
        <p:spPr>
          <a:xfrm>
            <a:off x="981024" y="1552249"/>
            <a:ext cx="2767611" cy="523220"/>
          </a:xfrm>
          <a:prstGeom prst="rect">
            <a:avLst/>
          </a:prstGeom>
          <a:solidFill>
            <a:srgbClr val="FFFFFF"/>
          </a:solidFill>
          <a:ln w="57150">
            <a:noFill/>
          </a:ln>
        </p:spPr>
        <p:txBody>
          <a:bodyPr wrap="square" rtlCol="0">
            <a:spAutoFit/>
          </a:bodyPr>
          <a:lstStyle/>
          <a:p>
            <a:pPr algn="ctr"/>
            <a:r>
              <a:rPr kumimoji="1" lang="en-US" altLang="ja-JP" sz="2800" dirty="0">
                <a:latin typeface="+mj-lt"/>
              </a:rPr>
              <a:t>Anxiety and fear</a:t>
            </a:r>
            <a:endParaRPr kumimoji="1" lang="ja-JP" altLang="en-US" sz="2800" dirty="0">
              <a:latin typeface="+mj-lt"/>
            </a:endParaRPr>
          </a:p>
        </p:txBody>
      </p:sp>
      <p:sp>
        <p:nvSpPr>
          <p:cNvPr id="18" name="テキスト ボックス 17">
            <a:extLst>
              <a:ext uri="{FF2B5EF4-FFF2-40B4-BE49-F238E27FC236}">
                <a16:creationId xmlns:a16="http://schemas.microsoft.com/office/drawing/2014/main" id="{9691B261-1B9D-44E1-B780-4052C2440D4E}"/>
              </a:ext>
            </a:extLst>
          </p:cNvPr>
          <p:cNvSpPr txBox="1"/>
          <p:nvPr/>
        </p:nvSpPr>
        <p:spPr>
          <a:xfrm>
            <a:off x="672674" y="2739373"/>
            <a:ext cx="2618703" cy="523220"/>
          </a:xfrm>
          <a:prstGeom prst="rect">
            <a:avLst/>
          </a:prstGeom>
          <a:solidFill>
            <a:srgbClr val="FFFFFF"/>
          </a:solidFill>
          <a:ln w="57150">
            <a:noFill/>
          </a:ln>
        </p:spPr>
        <p:txBody>
          <a:bodyPr wrap="square">
            <a:spAutoFit/>
          </a:bodyPr>
          <a:lstStyle/>
          <a:p>
            <a:pPr algn="ctr"/>
            <a:r>
              <a:rPr lang="en-US" altLang="ja-JP" sz="2800" dirty="0">
                <a:solidFill>
                  <a:srgbClr val="222222"/>
                </a:solidFill>
                <a:latin typeface="+mj-lt"/>
              </a:rPr>
              <a:t>Just forgot!</a:t>
            </a:r>
            <a:endParaRPr lang="ja-JP" altLang="en-US" sz="2800" dirty="0">
              <a:latin typeface="+mj-lt"/>
            </a:endParaRPr>
          </a:p>
        </p:txBody>
      </p:sp>
      <p:sp>
        <p:nvSpPr>
          <p:cNvPr id="20" name="テキスト ボックス 19">
            <a:extLst>
              <a:ext uri="{FF2B5EF4-FFF2-40B4-BE49-F238E27FC236}">
                <a16:creationId xmlns:a16="http://schemas.microsoft.com/office/drawing/2014/main" id="{7582E13B-2B0B-400F-BC93-9BF28FCA1445}"/>
              </a:ext>
            </a:extLst>
          </p:cNvPr>
          <p:cNvSpPr txBox="1"/>
          <p:nvPr/>
        </p:nvSpPr>
        <p:spPr>
          <a:xfrm>
            <a:off x="810524" y="4570844"/>
            <a:ext cx="10515601" cy="1815882"/>
          </a:xfrm>
          <a:prstGeom prst="rect">
            <a:avLst/>
          </a:prstGeom>
          <a:noFill/>
        </p:spPr>
        <p:txBody>
          <a:bodyPr wrap="square">
            <a:spAutoFit/>
          </a:bodyPr>
          <a:lstStyle/>
          <a:p>
            <a:pPr marL="914400" lvl="1" indent="-457200">
              <a:buFont typeface="Wingdings" panose="05000000000000000000" pitchFamily="2" charset="2"/>
              <a:buChar char="ü"/>
            </a:pPr>
            <a:r>
              <a:rPr lang="en-US" altLang="ja-JP" sz="2800" kern="0" dirty="0">
                <a:solidFill>
                  <a:srgbClr val="222222"/>
                </a:solidFill>
                <a:latin typeface="+mj-lt"/>
                <a:ea typeface="ＭＳ Ｐゴシック" panose="020B0600070205080204" pitchFamily="50" charset="-128"/>
                <a:cs typeface="ＭＳ Ｐゴシック" panose="020B0600070205080204" pitchFamily="50" charset="-128"/>
              </a:rPr>
              <a:t>Convenient and comfortable environment for women</a:t>
            </a:r>
            <a:r>
              <a:rPr lang="en-US" altLang="ja-JP" sz="2800" dirty="0">
                <a:solidFill>
                  <a:srgbClr val="000000"/>
                </a:solidFill>
                <a:latin typeface="+mj-lt"/>
              </a:rPr>
              <a:t> </a:t>
            </a:r>
          </a:p>
          <a:p>
            <a:pPr marL="914400" lvl="1" indent="-457200">
              <a:buFont typeface="Wingdings" panose="05000000000000000000" pitchFamily="2" charset="2"/>
              <a:buChar char="ü"/>
            </a:pPr>
            <a:r>
              <a:rPr lang="en-US" altLang="ja-JP" sz="2800" dirty="0">
                <a:solidFill>
                  <a:srgbClr val="000000"/>
                </a:solidFill>
                <a:latin typeface="+mj-lt"/>
              </a:rPr>
              <a:t>Help women to access screening </a:t>
            </a:r>
          </a:p>
          <a:p>
            <a:pPr marL="914400" lvl="1" indent="-457200">
              <a:buFont typeface="Wingdings" panose="05000000000000000000" pitchFamily="2" charset="2"/>
              <a:buChar char="ü"/>
            </a:pPr>
            <a:r>
              <a:rPr lang="en-US" altLang="ja-JP" sz="2800" dirty="0">
                <a:solidFill>
                  <a:srgbClr val="000000"/>
                </a:solidFill>
                <a:latin typeface="+mj-lt"/>
              </a:rPr>
              <a:t>Remind them to check their breasts!</a:t>
            </a:r>
          </a:p>
          <a:p>
            <a:pPr marL="914400" lvl="1" indent="-457200">
              <a:buFont typeface="Wingdings" panose="05000000000000000000" pitchFamily="2" charset="2"/>
              <a:buChar char="ü"/>
            </a:pPr>
            <a:r>
              <a:rPr lang="en-US" altLang="ja-JP" sz="2800" dirty="0">
                <a:solidFill>
                  <a:srgbClr val="222222"/>
                </a:solidFill>
                <a:latin typeface="+mj-lt"/>
              </a:rPr>
              <a:t>Reduce social or economic barriers </a:t>
            </a:r>
            <a:endParaRPr lang="ja-JP" altLang="en-US" sz="2800" dirty="0">
              <a:latin typeface="+mj-lt"/>
            </a:endParaRPr>
          </a:p>
        </p:txBody>
      </p:sp>
      <p:sp>
        <p:nvSpPr>
          <p:cNvPr id="3" name="テキスト ボックス 2">
            <a:extLst>
              <a:ext uri="{FF2B5EF4-FFF2-40B4-BE49-F238E27FC236}">
                <a16:creationId xmlns:a16="http://schemas.microsoft.com/office/drawing/2014/main" id="{0FF1DC07-2823-47A0-85D9-E704BB698B1A}"/>
              </a:ext>
            </a:extLst>
          </p:cNvPr>
          <p:cNvSpPr txBox="1"/>
          <p:nvPr/>
        </p:nvSpPr>
        <p:spPr>
          <a:xfrm>
            <a:off x="3161615" y="3327908"/>
            <a:ext cx="587020" cy="369332"/>
          </a:xfrm>
          <a:prstGeom prst="rect">
            <a:avLst/>
          </a:prstGeom>
          <a:noFill/>
        </p:spPr>
        <p:txBody>
          <a:bodyPr wrap="none" rtlCol="0">
            <a:spAutoFit/>
          </a:bodyPr>
          <a:lstStyle/>
          <a:p>
            <a:r>
              <a:rPr kumimoji="1" lang="en-US" altLang="ja-JP" dirty="0"/>
              <a:t>Etc.</a:t>
            </a:r>
            <a:endParaRPr kumimoji="1" lang="ja-JP" altLang="en-US" dirty="0"/>
          </a:p>
        </p:txBody>
      </p:sp>
    </p:spTree>
    <p:extLst>
      <p:ext uri="{BB962C8B-B14F-4D97-AF65-F5344CB8AC3E}">
        <p14:creationId xmlns:p14="http://schemas.microsoft.com/office/powerpoint/2010/main" val="203599388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7FBC8-0745-4D75-B6D9-9778C2323743}"/>
              </a:ext>
            </a:extLst>
          </p:cNvPr>
          <p:cNvSpPr>
            <a:spLocks noGrp="1"/>
          </p:cNvSpPr>
          <p:nvPr>
            <p:ph type="title"/>
          </p:nvPr>
        </p:nvSpPr>
        <p:spPr>
          <a:xfrm>
            <a:off x="838200" y="310087"/>
            <a:ext cx="10515600" cy="1325563"/>
          </a:xfrm>
        </p:spPr>
        <p:txBody>
          <a:bodyPr>
            <a:normAutofit/>
          </a:bodyPr>
          <a:lstStyle/>
          <a:p>
            <a:r>
              <a:rPr kumimoji="1" lang="en-US" altLang="ja-JP" sz="3200" dirty="0"/>
              <a:t>COVID-19’s impact on All Cancer Screening</a:t>
            </a:r>
            <a:r>
              <a:rPr lang="ja-JP" altLang="en-US" sz="3200" dirty="0"/>
              <a:t> </a:t>
            </a:r>
            <a:r>
              <a:rPr lang="en-US" altLang="ja-JP" sz="3200" dirty="0"/>
              <a:t>Rates in</a:t>
            </a:r>
            <a:r>
              <a:rPr lang="ja-JP" altLang="en-US" sz="3200" dirty="0"/>
              <a:t> </a:t>
            </a:r>
            <a:r>
              <a:rPr lang="en-US" altLang="ja-JP" sz="3200" dirty="0"/>
              <a:t>Japan</a:t>
            </a:r>
            <a:br>
              <a:rPr lang="en-US" altLang="ja-JP" sz="3200" dirty="0"/>
            </a:br>
            <a:endParaRPr kumimoji="1" lang="ja-JP" altLang="en-US" sz="3200" dirty="0"/>
          </a:p>
        </p:txBody>
      </p:sp>
      <p:pic>
        <p:nvPicPr>
          <p:cNvPr id="1026" name="Picture 2">
            <a:extLst>
              <a:ext uri="{FF2B5EF4-FFF2-40B4-BE49-F238E27FC236}">
                <a16:creationId xmlns:a16="http://schemas.microsoft.com/office/drawing/2014/main" id="{04E39E93-F791-4F5D-9852-7F3A01249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82" r="555" b="18221"/>
          <a:stretch/>
        </p:blipFill>
        <p:spPr bwMode="auto">
          <a:xfrm>
            <a:off x="219100" y="1361373"/>
            <a:ext cx="11462251" cy="491642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53C0647-34A2-4C09-8BFC-26AC12889620}"/>
              </a:ext>
            </a:extLst>
          </p:cNvPr>
          <p:cNvSpPr txBox="1"/>
          <p:nvPr/>
        </p:nvSpPr>
        <p:spPr>
          <a:xfrm>
            <a:off x="4110645" y="6374169"/>
            <a:ext cx="11065162" cy="261610"/>
          </a:xfrm>
          <a:prstGeom prst="rect">
            <a:avLst/>
          </a:prstGeom>
          <a:noFill/>
        </p:spPr>
        <p:txBody>
          <a:bodyPr wrap="square">
            <a:spAutoFit/>
          </a:bodyPr>
          <a:lstStyle/>
          <a:p>
            <a:r>
              <a:rPr lang="en-US" altLang="ja-JP" sz="1100" dirty="0">
                <a:hlinkClick r:id="rId4"/>
              </a:rPr>
              <a:t>2020</a:t>
            </a:r>
            <a:r>
              <a:rPr lang="ja-JP" altLang="en-US" sz="1100" dirty="0">
                <a:hlinkClick r:id="rId4"/>
              </a:rPr>
              <a:t>年の受診者</a:t>
            </a:r>
            <a:r>
              <a:rPr lang="en-US" altLang="ja-JP" sz="1100" dirty="0">
                <a:hlinkClick r:id="rId4"/>
              </a:rPr>
              <a:t>30</a:t>
            </a:r>
            <a:r>
              <a:rPr lang="ja-JP" altLang="en-US" sz="1100" dirty="0">
                <a:hlinkClick r:id="rId4"/>
              </a:rPr>
              <a:t>％減、約</a:t>
            </a:r>
            <a:r>
              <a:rPr lang="en-US" altLang="ja-JP" sz="1100" dirty="0">
                <a:hlinkClick r:id="rId4"/>
              </a:rPr>
              <a:t>2100</a:t>
            </a:r>
            <a:r>
              <a:rPr lang="ja-JP" altLang="en-US" sz="1100" dirty="0">
                <a:hlinkClick r:id="rId4"/>
              </a:rPr>
              <a:t>のがん未発見の可能性　日本対がん協会</a:t>
            </a:r>
            <a:r>
              <a:rPr lang="en-US" altLang="ja-JP" sz="1100" dirty="0">
                <a:hlinkClick r:id="rId4"/>
              </a:rPr>
              <a:t>32</a:t>
            </a:r>
            <a:r>
              <a:rPr lang="ja-JP" altLang="en-US" sz="1100" dirty="0">
                <a:hlinkClick r:id="rId4"/>
              </a:rPr>
              <a:t>支部調査 </a:t>
            </a:r>
            <a:r>
              <a:rPr lang="en-US" altLang="ja-JP" sz="1100" dirty="0">
                <a:hlinkClick r:id="rId4"/>
              </a:rPr>
              <a:t>| </a:t>
            </a:r>
            <a:r>
              <a:rPr lang="ja-JP" altLang="en-US" sz="1100" dirty="0">
                <a:hlinkClick r:id="rId4"/>
              </a:rPr>
              <a:t>日本対がん協会 </a:t>
            </a:r>
            <a:r>
              <a:rPr lang="en-US" altLang="ja-JP" sz="1100" dirty="0">
                <a:hlinkClick r:id="rId4"/>
              </a:rPr>
              <a:t>(jcancer.jp)</a:t>
            </a:r>
            <a:endParaRPr lang="ja-JP" altLang="en-US" sz="1100" dirty="0"/>
          </a:p>
        </p:txBody>
      </p:sp>
      <p:sp>
        <p:nvSpPr>
          <p:cNvPr id="9" name="テキスト ボックス 8">
            <a:extLst>
              <a:ext uri="{FF2B5EF4-FFF2-40B4-BE49-F238E27FC236}">
                <a16:creationId xmlns:a16="http://schemas.microsoft.com/office/drawing/2014/main" id="{B5C48EDE-E9C0-4B76-B71B-A669E1314FE8}"/>
              </a:ext>
            </a:extLst>
          </p:cNvPr>
          <p:cNvSpPr txBox="1"/>
          <p:nvPr/>
        </p:nvSpPr>
        <p:spPr>
          <a:xfrm>
            <a:off x="2077574" y="1909927"/>
            <a:ext cx="6181335" cy="954107"/>
          </a:xfrm>
          <a:prstGeom prst="rect">
            <a:avLst/>
          </a:prstGeom>
          <a:solidFill>
            <a:schemeClr val="bg1"/>
          </a:solidFill>
          <a:ln w="38100">
            <a:noFill/>
          </a:ln>
        </p:spPr>
        <p:txBody>
          <a:bodyPr wrap="square">
            <a:spAutoFit/>
          </a:bodyPr>
          <a:lstStyle/>
          <a:p>
            <a:pPr algn="ctr"/>
            <a:r>
              <a:rPr lang="en-US" altLang="ja-JP" sz="2800" i="0" dirty="0">
                <a:solidFill>
                  <a:srgbClr val="000000"/>
                </a:solidFill>
                <a:effectLst/>
                <a:latin typeface="+mj-lt"/>
              </a:rPr>
              <a:t>Declaration of a state of emergency</a:t>
            </a:r>
          </a:p>
          <a:p>
            <a:pPr algn="ctr"/>
            <a:r>
              <a:rPr lang="en-US" altLang="ja-JP" sz="2800" i="0" dirty="0">
                <a:solidFill>
                  <a:srgbClr val="000000"/>
                </a:solidFill>
                <a:effectLst/>
                <a:latin typeface="+mj-lt"/>
              </a:rPr>
              <a:t>stay-at-home </a:t>
            </a:r>
            <a:endParaRPr lang="en-US" altLang="ja-JP" sz="2800" i="0" dirty="0">
              <a:solidFill>
                <a:srgbClr val="050505"/>
              </a:solidFill>
              <a:effectLst/>
              <a:latin typeface="+mj-lt"/>
            </a:endParaRPr>
          </a:p>
        </p:txBody>
      </p:sp>
      <p:sp>
        <p:nvSpPr>
          <p:cNvPr id="11" name="テキスト ボックス 10">
            <a:extLst>
              <a:ext uri="{FF2B5EF4-FFF2-40B4-BE49-F238E27FC236}">
                <a16:creationId xmlns:a16="http://schemas.microsoft.com/office/drawing/2014/main" id="{41068B62-12B0-4B2D-BEC7-E7443239B191}"/>
              </a:ext>
            </a:extLst>
          </p:cNvPr>
          <p:cNvSpPr txBox="1"/>
          <p:nvPr/>
        </p:nvSpPr>
        <p:spPr>
          <a:xfrm>
            <a:off x="1543451" y="4138873"/>
            <a:ext cx="2983997" cy="523220"/>
          </a:xfrm>
          <a:prstGeom prst="rect">
            <a:avLst/>
          </a:prstGeom>
          <a:noFill/>
          <a:ln>
            <a:noFill/>
          </a:ln>
        </p:spPr>
        <p:txBody>
          <a:bodyPr wrap="square">
            <a:spAutoFit/>
          </a:bodyPr>
          <a:lstStyle/>
          <a:p>
            <a:pPr algn="ctr"/>
            <a:r>
              <a:rPr lang="en-US" altLang="ja-JP" sz="2800" i="0" dirty="0">
                <a:solidFill>
                  <a:srgbClr val="050505"/>
                </a:solidFill>
                <a:effectLst/>
                <a:latin typeface="+mj-lt"/>
              </a:rPr>
              <a:t>School closed</a:t>
            </a:r>
          </a:p>
        </p:txBody>
      </p:sp>
      <p:sp>
        <p:nvSpPr>
          <p:cNvPr id="8" name="矢印: 下 7">
            <a:extLst>
              <a:ext uri="{FF2B5EF4-FFF2-40B4-BE49-F238E27FC236}">
                <a16:creationId xmlns:a16="http://schemas.microsoft.com/office/drawing/2014/main" id="{EEB00EEA-1F8A-43E9-9E6E-6249B752B454}"/>
              </a:ext>
            </a:extLst>
          </p:cNvPr>
          <p:cNvSpPr/>
          <p:nvPr/>
        </p:nvSpPr>
        <p:spPr>
          <a:xfrm>
            <a:off x="3247116" y="4793043"/>
            <a:ext cx="380667" cy="600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cxnSp>
        <p:nvCxnSpPr>
          <p:cNvPr id="5" name="直線矢印コネクタ 4">
            <a:extLst>
              <a:ext uri="{FF2B5EF4-FFF2-40B4-BE49-F238E27FC236}">
                <a16:creationId xmlns:a16="http://schemas.microsoft.com/office/drawing/2014/main" id="{12F09D46-7211-4E4B-B83B-0C155DBCF1F6}"/>
              </a:ext>
            </a:extLst>
          </p:cNvPr>
          <p:cNvCxnSpPr>
            <a:cxnSpLocks/>
          </p:cNvCxnSpPr>
          <p:nvPr/>
        </p:nvCxnSpPr>
        <p:spPr>
          <a:xfrm>
            <a:off x="3932155" y="3150690"/>
            <a:ext cx="2104103"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4CDFAB9A-79C8-4FDF-A444-F6EC99E54ED5}"/>
              </a:ext>
            </a:extLst>
          </p:cNvPr>
          <p:cNvSpPr/>
          <p:nvPr/>
        </p:nvSpPr>
        <p:spPr>
          <a:xfrm>
            <a:off x="6879896" y="1119529"/>
            <a:ext cx="417443" cy="1692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3" name="テキスト ボックス 12">
            <a:extLst>
              <a:ext uri="{FF2B5EF4-FFF2-40B4-BE49-F238E27FC236}">
                <a16:creationId xmlns:a16="http://schemas.microsoft.com/office/drawing/2014/main" id="{EB094D5B-03E2-45E7-92D8-98FD2D5D6088}"/>
              </a:ext>
            </a:extLst>
          </p:cNvPr>
          <p:cNvSpPr txBox="1"/>
          <p:nvPr/>
        </p:nvSpPr>
        <p:spPr>
          <a:xfrm>
            <a:off x="7423355" y="987959"/>
            <a:ext cx="954107" cy="523220"/>
          </a:xfrm>
          <a:prstGeom prst="rect">
            <a:avLst/>
          </a:prstGeom>
          <a:noFill/>
        </p:spPr>
        <p:txBody>
          <a:bodyPr wrap="none" rtlCol="0">
            <a:spAutoFit/>
          </a:bodyPr>
          <a:lstStyle/>
          <a:p>
            <a:r>
              <a:rPr kumimoji="1" lang="en-US" altLang="ja-JP" sz="2800" dirty="0">
                <a:latin typeface="+mj-lt"/>
              </a:rPr>
              <a:t>2020</a:t>
            </a:r>
            <a:endParaRPr kumimoji="1" lang="ja-JP" altLang="en-US" sz="2800" dirty="0">
              <a:latin typeface="+mj-lt"/>
            </a:endParaRPr>
          </a:p>
        </p:txBody>
      </p:sp>
      <p:sp>
        <p:nvSpPr>
          <p:cNvPr id="15" name="正方形/長方形 14">
            <a:extLst>
              <a:ext uri="{FF2B5EF4-FFF2-40B4-BE49-F238E27FC236}">
                <a16:creationId xmlns:a16="http://schemas.microsoft.com/office/drawing/2014/main" id="{BCD04C9B-050F-4741-88E4-C9174B2F6506}"/>
              </a:ext>
            </a:extLst>
          </p:cNvPr>
          <p:cNvSpPr/>
          <p:nvPr/>
        </p:nvSpPr>
        <p:spPr>
          <a:xfrm>
            <a:off x="10199160" y="1119530"/>
            <a:ext cx="417443" cy="16925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636CB51-BCE1-41ED-89FF-B6D1CDC33478}"/>
              </a:ext>
            </a:extLst>
          </p:cNvPr>
          <p:cNvSpPr/>
          <p:nvPr/>
        </p:nvSpPr>
        <p:spPr>
          <a:xfrm>
            <a:off x="8572530" y="1097222"/>
            <a:ext cx="417443" cy="16925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AFB66E8-3304-4A5C-9AB9-99A734B828DD}"/>
              </a:ext>
            </a:extLst>
          </p:cNvPr>
          <p:cNvSpPr txBox="1"/>
          <p:nvPr/>
        </p:nvSpPr>
        <p:spPr>
          <a:xfrm>
            <a:off x="9068481" y="972280"/>
            <a:ext cx="1005403" cy="523220"/>
          </a:xfrm>
          <a:prstGeom prst="rect">
            <a:avLst/>
          </a:prstGeom>
          <a:noFill/>
        </p:spPr>
        <p:txBody>
          <a:bodyPr wrap="none" rtlCol="0">
            <a:spAutoFit/>
          </a:bodyPr>
          <a:lstStyle/>
          <a:p>
            <a:r>
              <a:rPr kumimoji="1" lang="en-US" altLang="ja-JP" sz="2800" dirty="0"/>
              <a:t>2019</a:t>
            </a:r>
            <a:endParaRPr kumimoji="1" lang="ja-JP" altLang="en-US" sz="2800" dirty="0"/>
          </a:p>
        </p:txBody>
      </p:sp>
      <p:sp>
        <p:nvSpPr>
          <p:cNvPr id="19" name="テキスト ボックス 18">
            <a:extLst>
              <a:ext uri="{FF2B5EF4-FFF2-40B4-BE49-F238E27FC236}">
                <a16:creationId xmlns:a16="http://schemas.microsoft.com/office/drawing/2014/main" id="{05EEB355-8BF2-464D-A42D-73C68B912493}"/>
              </a:ext>
            </a:extLst>
          </p:cNvPr>
          <p:cNvSpPr txBox="1"/>
          <p:nvPr/>
        </p:nvSpPr>
        <p:spPr>
          <a:xfrm>
            <a:off x="10686036" y="1003390"/>
            <a:ext cx="1005403" cy="523220"/>
          </a:xfrm>
          <a:prstGeom prst="rect">
            <a:avLst/>
          </a:prstGeom>
          <a:noFill/>
        </p:spPr>
        <p:txBody>
          <a:bodyPr wrap="none" rtlCol="0">
            <a:spAutoFit/>
          </a:bodyPr>
          <a:lstStyle/>
          <a:p>
            <a:r>
              <a:rPr kumimoji="1" lang="en-US" altLang="ja-JP" sz="2800" dirty="0"/>
              <a:t>2018</a:t>
            </a:r>
            <a:endParaRPr kumimoji="1" lang="ja-JP" altLang="en-US" sz="2800" dirty="0"/>
          </a:p>
        </p:txBody>
      </p:sp>
    </p:spTree>
    <p:extLst>
      <p:ext uri="{BB962C8B-B14F-4D97-AF65-F5344CB8AC3E}">
        <p14:creationId xmlns:p14="http://schemas.microsoft.com/office/powerpoint/2010/main" val="197325445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98A4C9-D2E2-4ED8-B2A7-B12DC24293EA}"/>
              </a:ext>
            </a:extLst>
          </p:cNvPr>
          <p:cNvSpPr>
            <a:spLocks noGrp="1"/>
          </p:cNvSpPr>
          <p:nvPr>
            <p:ph type="title"/>
          </p:nvPr>
        </p:nvSpPr>
        <p:spPr/>
        <p:txBody>
          <a:bodyPr>
            <a:normAutofit/>
          </a:bodyPr>
          <a:lstStyle/>
          <a:p>
            <a:pPr fontAlgn="base"/>
            <a:r>
              <a:rPr lang="en-US" altLang="ja-JP" sz="3200" i="0" dirty="0">
                <a:effectLst/>
              </a:rPr>
              <a:t>Sharp </a:t>
            </a:r>
            <a:r>
              <a:rPr lang="en-US" altLang="ja-JP" sz="3200" i="0" dirty="0">
                <a:solidFill>
                  <a:srgbClr val="222222"/>
                </a:solidFill>
                <a:effectLst/>
              </a:rPr>
              <a:t>decline in cancer screenings for women </a:t>
            </a:r>
            <a:br>
              <a:rPr lang="en-US" altLang="ja-JP" sz="3200" i="0" dirty="0">
                <a:solidFill>
                  <a:srgbClr val="222222"/>
                </a:solidFill>
                <a:effectLst/>
              </a:rPr>
            </a:br>
            <a:r>
              <a:rPr lang="en-US" altLang="ja-JP" sz="3200" i="0" dirty="0">
                <a:solidFill>
                  <a:srgbClr val="222222"/>
                </a:solidFill>
                <a:effectLst/>
              </a:rPr>
              <a:t>during COVID-19 pandemic i</a:t>
            </a:r>
            <a:r>
              <a:rPr lang="en-US" altLang="ja-JP" sz="3200" dirty="0"/>
              <a:t>n the U.S.</a:t>
            </a:r>
            <a:endParaRPr lang="en-US" altLang="ja-JP" sz="3200" i="0" dirty="0">
              <a:solidFill>
                <a:srgbClr val="222222"/>
              </a:solidFill>
              <a:effectLst/>
            </a:endParaRPr>
          </a:p>
        </p:txBody>
      </p:sp>
      <p:sp>
        <p:nvSpPr>
          <p:cNvPr id="3" name="コンテンツ プレースホルダー 2">
            <a:extLst>
              <a:ext uri="{FF2B5EF4-FFF2-40B4-BE49-F238E27FC236}">
                <a16:creationId xmlns:a16="http://schemas.microsoft.com/office/drawing/2014/main" id="{5DBEB065-C2FE-4D4D-A65A-8F14F23A0FC8}"/>
              </a:ext>
            </a:extLst>
          </p:cNvPr>
          <p:cNvSpPr>
            <a:spLocks noGrp="1"/>
          </p:cNvSpPr>
          <p:nvPr>
            <p:ph idx="1"/>
          </p:nvPr>
        </p:nvSpPr>
        <p:spPr>
          <a:xfrm>
            <a:off x="804431" y="1748355"/>
            <a:ext cx="5361773" cy="2953010"/>
          </a:xfrm>
        </p:spPr>
        <p:txBody>
          <a:bodyPr>
            <a:normAutofit fontScale="92500" lnSpcReduction="10000"/>
          </a:bodyPr>
          <a:lstStyle/>
          <a:p>
            <a:pPr marL="0" indent="0">
              <a:buNone/>
            </a:pPr>
            <a:r>
              <a:rPr lang="en-US" altLang="ja-JP" sz="2400" dirty="0">
                <a:solidFill>
                  <a:srgbClr val="000000"/>
                </a:solidFill>
                <a:latin typeface="+mj-lt"/>
              </a:rPr>
              <a:t>During April 2020 compared to the previous five years…</a:t>
            </a:r>
          </a:p>
          <a:p>
            <a:pPr marL="0" indent="0">
              <a:buNone/>
            </a:pPr>
            <a:endParaRPr lang="en-US" altLang="ja-JP" sz="2400" dirty="0">
              <a:solidFill>
                <a:srgbClr val="000000"/>
              </a:solidFill>
              <a:latin typeface="+mj-lt"/>
            </a:endParaRPr>
          </a:p>
          <a:p>
            <a:pPr>
              <a:buFont typeface="Wingdings" panose="05000000000000000000" pitchFamily="2" charset="2"/>
              <a:buChar char="ü"/>
            </a:pPr>
            <a:r>
              <a:rPr lang="en-US" altLang="ja-JP" b="0" i="0" dirty="0">
                <a:solidFill>
                  <a:srgbClr val="000000"/>
                </a:solidFill>
                <a:effectLst/>
                <a:latin typeface="+mj-lt"/>
              </a:rPr>
              <a:t>Breast cancer screenings</a:t>
            </a:r>
            <a:r>
              <a:rPr lang="en-US" altLang="ja-JP" dirty="0">
                <a:solidFill>
                  <a:srgbClr val="000000"/>
                </a:solidFill>
                <a:latin typeface="+mj-lt"/>
              </a:rPr>
              <a:t> -</a:t>
            </a:r>
            <a:r>
              <a:rPr lang="en-US" altLang="ja-JP" b="0" i="0" dirty="0">
                <a:solidFill>
                  <a:srgbClr val="000000"/>
                </a:solidFill>
                <a:effectLst/>
                <a:latin typeface="+mj-lt"/>
              </a:rPr>
              <a:t>87 % </a:t>
            </a:r>
          </a:p>
          <a:p>
            <a:pPr>
              <a:buFont typeface="Wingdings" panose="05000000000000000000" pitchFamily="2" charset="2"/>
              <a:buChar char="ü"/>
            </a:pPr>
            <a:r>
              <a:rPr lang="en-US" altLang="ja-JP" b="0" i="0" dirty="0">
                <a:solidFill>
                  <a:srgbClr val="000000"/>
                </a:solidFill>
                <a:effectLst/>
                <a:latin typeface="+mj-lt"/>
              </a:rPr>
              <a:t>Cervical cancer screenings</a:t>
            </a:r>
            <a:r>
              <a:rPr lang="en-US" altLang="ja-JP" dirty="0">
                <a:solidFill>
                  <a:srgbClr val="000000"/>
                </a:solidFill>
                <a:latin typeface="+mj-lt"/>
              </a:rPr>
              <a:t> -</a:t>
            </a:r>
            <a:r>
              <a:rPr lang="en-US" altLang="ja-JP" b="0" i="0" dirty="0">
                <a:solidFill>
                  <a:srgbClr val="000000"/>
                </a:solidFill>
                <a:effectLst/>
                <a:latin typeface="+mj-lt"/>
              </a:rPr>
              <a:t>84 %</a:t>
            </a:r>
          </a:p>
          <a:p>
            <a:pPr marL="0" indent="0">
              <a:buNone/>
            </a:pPr>
            <a:endParaRPr lang="en-US" altLang="ja-JP" dirty="0">
              <a:solidFill>
                <a:srgbClr val="000000"/>
              </a:solidFill>
              <a:latin typeface="+mj-lt"/>
            </a:endParaRPr>
          </a:p>
          <a:p>
            <a:pPr marL="0" indent="0">
              <a:buNone/>
            </a:pPr>
            <a:r>
              <a:rPr lang="en-US" altLang="ja-JP" b="0" i="0" dirty="0">
                <a:solidFill>
                  <a:srgbClr val="000000"/>
                </a:solidFill>
                <a:effectLst/>
                <a:latin typeface="+mj-lt"/>
              </a:rPr>
              <a:t> </a:t>
            </a:r>
          </a:p>
        </p:txBody>
      </p:sp>
      <p:pic>
        <p:nvPicPr>
          <p:cNvPr id="2050" name="Picture 2" descr="Testing declines were sharpest in April 2020, with breast cancer screenings 87 percent lower than average and cervical cancer screenings 84 percent lower than average">
            <a:extLst>
              <a:ext uri="{FF2B5EF4-FFF2-40B4-BE49-F238E27FC236}">
                <a16:creationId xmlns:a16="http://schemas.microsoft.com/office/drawing/2014/main" id="{7203E531-EE1F-4E74-B501-557CAC3F8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232" y="1524500"/>
            <a:ext cx="5452633" cy="510861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FDCC355-74F7-4672-B18C-B4798358BCA3}"/>
              </a:ext>
            </a:extLst>
          </p:cNvPr>
          <p:cNvSpPr txBox="1"/>
          <p:nvPr/>
        </p:nvSpPr>
        <p:spPr>
          <a:xfrm>
            <a:off x="3587880" y="6105289"/>
            <a:ext cx="6096000" cy="307777"/>
          </a:xfrm>
          <a:prstGeom prst="rect">
            <a:avLst/>
          </a:prstGeom>
          <a:noFill/>
        </p:spPr>
        <p:txBody>
          <a:bodyPr wrap="square">
            <a:spAutoFit/>
          </a:bodyPr>
          <a:lstStyle/>
          <a:p>
            <a:r>
              <a:rPr lang="en-US" altLang="ja-JP" sz="1400" b="0" i="0" dirty="0">
                <a:solidFill>
                  <a:srgbClr val="000000"/>
                </a:solidFill>
                <a:effectLst/>
                <a:latin typeface="Open Sans" panose="020B0606030504020204" pitchFamily="34" charset="0"/>
              </a:rPr>
              <a:t>Wednesday, June 30, 2021</a:t>
            </a:r>
            <a:endParaRPr lang="ja-JP" altLang="en-US" sz="1400" dirty="0"/>
          </a:p>
        </p:txBody>
      </p:sp>
      <p:sp>
        <p:nvSpPr>
          <p:cNvPr id="7" name="テキスト ボックス 6">
            <a:extLst>
              <a:ext uri="{FF2B5EF4-FFF2-40B4-BE49-F238E27FC236}">
                <a16:creationId xmlns:a16="http://schemas.microsoft.com/office/drawing/2014/main" id="{7B5C61A6-94D5-4B2D-93FE-4F29B1DCD1D3}"/>
              </a:ext>
            </a:extLst>
          </p:cNvPr>
          <p:cNvSpPr txBox="1"/>
          <p:nvPr/>
        </p:nvSpPr>
        <p:spPr>
          <a:xfrm>
            <a:off x="838200" y="5853797"/>
            <a:ext cx="6096000" cy="276999"/>
          </a:xfrm>
          <a:prstGeom prst="rect">
            <a:avLst/>
          </a:prstGeom>
          <a:noFill/>
        </p:spPr>
        <p:txBody>
          <a:bodyPr wrap="square">
            <a:spAutoFit/>
          </a:bodyPr>
          <a:lstStyle/>
          <a:p>
            <a:r>
              <a:rPr lang="en-US" altLang="ja-JP" sz="1200" dirty="0">
                <a:solidFill>
                  <a:srgbClr val="000000"/>
                </a:solidFill>
                <a:latin typeface="graphik"/>
              </a:rPr>
              <a:t>Centers for Disease Control and Prevention </a:t>
            </a:r>
            <a:r>
              <a:rPr lang="en-US" altLang="ja-JP" sz="1200" dirty="0">
                <a:latin typeface="graphik"/>
              </a:rPr>
              <a:t>(</a:t>
            </a:r>
            <a:r>
              <a:rPr lang="en-US" altLang="ja-JP" sz="1200" b="1" dirty="0">
                <a:latin typeface="graphik"/>
                <a:hlinkClick r:id="rId4">
                  <a:extLst>
                    <a:ext uri="{A12FA001-AC4F-418D-AE19-62706E023703}">
                      <ahyp:hlinkClr xmlns:ahyp="http://schemas.microsoft.com/office/drawing/2018/hyperlinkcolor" val="tx"/>
                    </a:ext>
                  </a:extLst>
                </a:hlinkClick>
              </a:rPr>
              <a:t>CDC</a:t>
            </a:r>
            <a:r>
              <a:rPr lang="en-US" altLang="ja-JP" sz="1200" dirty="0">
                <a:solidFill>
                  <a:srgbClr val="000000"/>
                </a:solidFill>
                <a:latin typeface="graphik"/>
              </a:rPr>
              <a:t>)'s Early Detection Program</a:t>
            </a:r>
            <a:endParaRPr lang="en-US" altLang="ja-JP" sz="1200" dirty="0">
              <a:latin typeface="average"/>
            </a:endParaRPr>
          </a:p>
        </p:txBody>
      </p:sp>
      <p:cxnSp>
        <p:nvCxnSpPr>
          <p:cNvPr id="6" name="直線矢印コネクタ 5">
            <a:extLst>
              <a:ext uri="{FF2B5EF4-FFF2-40B4-BE49-F238E27FC236}">
                <a16:creationId xmlns:a16="http://schemas.microsoft.com/office/drawing/2014/main" id="{E2B8BBF2-BF1F-40EA-A9D7-3FAAF905DBEC}"/>
              </a:ext>
            </a:extLst>
          </p:cNvPr>
          <p:cNvCxnSpPr/>
          <p:nvPr/>
        </p:nvCxnSpPr>
        <p:spPr>
          <a:xfrm>
            <a:off x="9910488" y="2305878"/>
            <a:ext cx="0" cy="42407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直線矢印コネクタ 9">
            <a:extLst>
              <a:ext uri="{FF2B5EF4-FFF2-40B4-BE49-F238E27FC236}">
                <a16:creationId xmlns:a16="http://schemas.microsoft.com/office/drawing/2014/main" id="{63E2C168-58C5-44C3-AE22-549842F60E6E}"/>
              </a:ext>
            </a:extLst>
          </p:cNvPr>
          <p:cNvCxnSpPr/>
          <p:nvPr/>
        </p:nvCxnSpPr>
        <p:spPr>
          <a:xfrm>
            <a:off x="9910488" y="4776839"/>
            <a:ext cx="0" cy="42407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テキスト ボックス 11">
            <a:extLst>
              <a:ext uri="{FF2B5EF4-FFF2-40B4-BE49-F238E27FC236}">
                <a16:creationId xmlns:a16="http://schemas.microsoft.com/office/drawing/2014/main" id="{1027CF7E-DB4A-42B2-87CC-B8749DA88E8D}"/>
              </a:ext>
            </a:extLst>
          </p:cNvPr>
          <p:cNvSpPr txBox="1"/>
          <p:nvPr/>
        </p:nvSpPr>
        <p:spPr>
          <a:xfrm>
            <a:off x="539880" y="4078809"/>
            <a:ext cx="6096000" cy="523220"/>
          </a:xfrm>
          <a:prstGeom prst="rect">
            <a:avLst/>
          </a:prstGeom>
          <a:noFill/>
          <a:ln w="57150">
            <a:noFill/>
          </a:ln>
        </p:spPr>
        <p:txBody>
          <a:bodyPr wrap="square">
            <a:spAutoFit/>
          </a:bodyPr>
          <a:lstStyle/>
          <a:p>
            <a:pPr marL="0" indent="0" algn="ctr">
              <a:buNone/>
            </a:pPr>
            <a:r>
              <a:rPr lang="en-US" altLang="ja-JP" sz="2800" dirty="0">
                <a:solidFill>
                  <a:srgbClr val="000000"/>
                </a:solidFill>
                <a:latin typeface="+mj-lt"/>
              </a:rPr>
              <a:t>delayed cancer diagnosis?</a:t>
            </a:r>
            <a:endParaRPr lang="en-US" altLang="ja-JP" sz="2800" b="0" i="0" dirty="0">
              <a:solidFill>
                <a:srgbClr val="000000"/>
              </a:solidFill>
              <a:effectLst/>
              <a:latin typeface="+mj-lt"/>
            </a:endParaRPr>
          </a:p>
        </p:txBody>
      </p:sp>
    </p:spTree>
    <p:extLst>
      <p:ext uri="{BB962C8B-B14F-4D97-AF65-F5344CB8AC3E}">
        <p14:creationId xmlns:p14="http://schemas.microsoft.com/office/powerpoint/2010/main" val="301827914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A0F0B7-7C25-4E28-91E2-064FEF0A88A2}"/>
              </a:ext>
            </a:extLst>
          </p:cNvPr>
          <p:cNvSpPr>
            <a:spLocks noGrp="1"/>
          </p:cNvSpPr>
          <p:nvPr>
            <p:ph type="title"/>
          </p:nvPr>
        </p:nvSpPr>
        <p:spPr>
          <a:xfrm>
            <a:off x="838200" y="681037"/>
            <a:ext cx="10515600" cy="1325563"/>
          </a:xfrm>
        </p:spPr>
        <p:txBody>
          <a:bodyPr/>
          <a:lstStyle/>
          <a:p>
            <a:r>
              <a:rPr lang="en-US" altLang="ja-JP" b="0" i="0" dirty="0">
                <a:solidFill>
                  <a:srgbClr val="000000"/>
                </a:solidFill>
                <a:effectLst/>
              </a:rPr>
              <a:t>Women need to catch up on their regular screenings!</a:t>
            </a:r>
            <a:endParaRPr kumimoji="1" lang="ja-JP" altLang="en-US" dirty="0"/>
          </a:p>
        </p:txBody>
      </p:sp>
      <p:sp>
        <p:nvSpPr>
          <p:cNvPr id="3" name="コンテンツ プレースホルダー 2">
            <a:extLst>
              <a:ext uri="{FF2B5EF4-FFF2-40B4-BE49-F238E27FC236}">
                <a16:creationId xmlns:a16="http://schemas.microsoft.com/office/drawing/2014/main" id="{08BD3A37-861E-4520-9F9B-58F6E59DBA3C}"/>
              </a:ext>
            </a:extLst>
          </p:cNvPr>
          <p:cNvSpPr>
            <a:spLocks noGrp="1"/>
          </p:cNvSpPr>
          <p:nvPr>
            <p:ph idx="1"/>
          </p:nvPr>
        </p:nvSpPr>
        <p:spPr>
          <a:xfrm>
            <a:off x="861391" y="2144643"/>
            <a:ext cx="10515600" cy="3878470"/>
          </a:xfrm>
        </p:spPr>
        <p:txBody>
          <a:bodyPr>
            <a:normAutofit/>
          </a:bodyPr>
          <a:lstStyle/>
          <a:p>
            <a:pPr algn="l"/>
            <a:r>
              <a:rPr lang="en-US" altLang="ja-JP" dirty="0">
                <a:solidFill>
                  <a:srgbClr val="000000"/>
                </a:solidFill>
                <a:latin typeface="+mj-ea"/>
                <a:ea typeface="+mj-ea"/>
              </a:rPr>
              <a:t>Cancer doesn’t stop in a pandemic.</a:t>
            </a:r>
          </a:p>
          <a:p>
            <a:pPr algn="l"/>
            <a:endParaRPr lang="en-US" altLang="ja-JP" dirty="0">
              <a:solidFill>
                <a:srgbClr val="000000"/>
              </a:solidFill>
              <a:latin typeface="+mj-ea"/>
              <a:ea typeface="+mj-ea"/>
            </a:endParaRPr>
          </a:p>
          <a:p>
            <a:pPr algn="l"/>
            <a:r>
              <a:rPr lang="en-US" altLang="ja-JP" dirty="0">
                <a:solidFill>
                  <a:srgbClr val="363636"/>
                </a:solidFill>
                <a:latin typeface="+mj-ea"/>
                <a:ea typeface="+mj-ea"/>
              </a:rPr>
              <a:t>When cancer is found earlier, it is easier to treat because there are more options available.</a:t>
            </a:r>
            <a:endParaRPr lang="en-US" altLang="ja-JP" dirty="0">
              <a:solidFill>
                <a:srgbClr val="000000"/>
              </a:solidFill>
              <a:latin typeface="+mj-ea"/>
              <a:ea typeface="+mj-ea"/>
            </a:endParaRPr>
          </a:p>
          <a:p>
            <a:pPr marL="0" indent="0" algn="l">
              <a:buNone/>
            </a:pPr>
            <a:endParaRPr lang="en-US" altLang="ja-JP" dirty="0">
              <a:solidFill>
                <a:srgbClr val="3A3C3C"/>
              </a:solidFill>
              <a:latin typeface="+mj-ea"/>
              <a:ea typeface="+mj-ea"/>
            </a:endParaRPr>
          </a:p>
          <a:p>
            <a:r>
              <a:rPr lang="en-US" altLang="ja-JP" dirty="0">
                <a:solidFill>
                  <a:srgbClr val="3A3C3C"/>
                </a:solidFill>
                <a:latin typeface="+mj-ea"/>
                <a:ea typeface="+mj-ea"/>
              </a:rPr>
              <a:t>Encourage women to get screened</a:t>
            </a:r>
          </a:p>
          <a:p>
            <a:pPr lvl="1"/>
            <a:r>
              <a:rPr lang="en-US" altLang="ja-JP" sz="2800" b="1" dirty="0">
                <a:solidFill>
                  <a:srgbClr val="3A3C3C"/>
                </a:solidFill>
                <a:latin typeface="+mj-ea"/>
                <a:ea typeface="+mj-ea"/>
              </a:rPr>
              <a:t>Don’t lose your loved one </a:t>
            </a:r>
            <a:r>
              <a:rPr lang="en-US" altLang="ja-JP" sz="2800" dirty="0">
                <a:solidFill>
                  <a:srgbClr val="3A3C3C"/>
                </a:solidFill>
                <a:latin typeface="+mj-ea"/>
                <a:ea typeface="+mj-ea"/>
              </a:rPr>
              <a:t>because of breast cancer</a:t>
            </a:r>
          </a:p>
          <a:p>
            <a:pPr lvl="1"/>
            <a:r>
              <a:rPr lang="en-US" altLang="ja-JP" sz="2800" dirty="0">
                <a:solidFill>
                  <a:srgbClr val="3A3C3C"/>
                </a:solidFill>
                <a:latin typeface="+mj-ea"/>
                <a:ea typeface="+mj-ea"/>
              </a:rPr>
              <a:t>Remind your mother, sisters, friends…Don’t delay</a:t>
            </a:r>
            <a:endParaRPr lang="en-US" altLang="ja-JP" dirty="0">
              <a:solidFill>
                <a:srgbClr val="3A3C3C"/>
              </a:solidFill>
              <a:latin typeface="+mj-ea"/>
              <a:ea typeface="+mj-ea"/>
            </a:endParaRPr>
          </a:p>
          <a:p>
            <a:endParaRPr lang="en-US" altLang="ja-JP" dirty="0">
              <a:solidFill>
                <a:srgbClr val="000000"/>
              </a:solidFill>
              <a:latin typeface="+mj-ea"/>
              <a:ea typeface="+mj-ea"/>
            </a:endParaRPr>
          </a:p>
        </p:txBody>
      </p:sp>
      <p:sp>
        <p:nvSpPr>
          <p:cNvPr id="4" name="正方形/長方形 3">
            <a:extLst>
              <a:ext uri="{FF2B5EF4-FFF2-40B4-BE49-F238E27FC236}">
                <a16:creationId xmlns:a16="http://schemas.microsoft.com/office/drawing/2014/main" id="{BACE5DBB-F30C-449A-A030-7D1D7DCD65AF}"/>
              </a:ext>
            </a:extLst>
          </p:cNvPr>
          <p:cNvSpPr/>
          <p:nvPr/>
        </p:nvSpPr>
        <p:spPr>
          <a:xfrm>
            <a:off x="238539" y="327991"/>
            <a:ext cx="11718235" cy="6211957"/>
          </a:xfrm>
          <a:prstGeom prst="rect">
            <a:avLst/>
          </a:prstGeom>
          <a:no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178DCE1-D251-41E5-AB56-CE4AE69D9E60}"/>
              </a:ext>
            </a:extLst>
          </p:cNvPr>
          <p:cNvSpPr/>
          <p:nvPr/>
        </p:nvSpPr>
        <p:spPr>
          <a:xfrm>
            <a:off x="79513" y="139492"/>
            <a:ext cx="12016409" cy="6529664"/>
          </a:xfrm>
          <a:prstGeom prst="rect">
            <a:avLst/>
          </a:prstGeom>
          <a:no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249257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E20CD39-1FE4-4E3C-915C-AD3DE8ADAEC2}"/>
              </a:ext>
            </a:extLst>
          </p:cNvPr>
          <p:cNvPicPr>
            <a:picLocks noChangeAspect="1"/>
          </p:cNvPicPr>
          <p:nvPr/>
        </p:nvPicPr>
        <p:blipFill>
          <a:blip r:embed="rId2"/>
          <a:stretch>
            <a:fillRect/>
          </a:stretch>
        </p:blipFill>
        <p:spPr>
          <a:xfrm>
            <a:off x="-755374" y="0"/>
            <a:ext cx="14425776" cy="7040079"/>
          </a:xfrm>
          <a:prstGeom prst="rect">
            <a:avLst/>
          </a:prstGeom>
        </p:spPr>
      </p:pic>
      <p:sp>
        <p:nvSpPr>
          <p:cNvPr id="6" name="正方形/長方形 5">
            <a:extLst>
              <a:ext uri="{FF2B5EF4-FFF2-40B4-BE49-F238E27FC236}">
                <a16:creationId xmlns:a16="http://schemas.microsoft.com/office/drawing/2014/main" id="{B2698217-55E6-47AD-A315-6676C938D222}"/>
              </a:ext>
            </a:extLst>
          </p:cNvPr>
          <p:cNvSpPr/>
          <p:nvPr/>
        </p:nvSpPr>
        <p:spPr>
          <a:xfrm>
            <a:off x="-755374" y="3175"/>
            <a:ext cx="14431617" cy="7036904"/>
          </a:xfrm>
          <a:prstGeom prst="rect">
            <a:avLst/>
          </a:prstGeom>
          <a:solidFill>
            <a:srgbClr val="FFFFFF">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94EE664-32CB-4E51-A6E8-6221BA815958}"/>
              </a:ext>
            </a:extLst>
          </p:cNvPr>
          <p:cNvSpPr>
            <a:spLocks noGrp="1"/>
          </p:cNvSpPr>
          <p:nvPr>
            <p:ph type="title"/>
          </p:nvPr>
        </p:nvSpPr>
        <p:spPr>
          <a:xfrm>
            <a:off x="838200" y="365126"/>
            <a:ext cx="10515600" cy="1185312"/>
          </a:xfrm>
          <a:solidFill>
            <a:srgbClr val="FFFFFF"/>
          </a:solidFill>
        </p:spPr>
        <p:txBody>
          <a:bodyPr>
            <a:normAutofit/>
          </a:bodyPr>
          <a:lstStyle/>
          <a:p>
            <a:r>
              <a:rPr lang="en-US" altLang="ja-JP" sz="3600" kern="0" dirty="0">
                <a:effectLst/>
                <a:ea typeface="ＭＳ Ｐゴシック" panose="020B0600070205080204" pitchFamily="50" charset="-128"/>
              </a:rPr>
              <a:t>Breast Cancer is Preventable</a:t>
            </a:r>
            <a:endParaRPr kumimoji="1" lang="ja-JP" altLang="en-US" sz="3600" dirty="0"/>
          </a:p>
        </p:txBody>
      </p:sp>
      <p:sp>
        <p:nvSpPr>
          <p:cNvPr id="3" name="コンテンツ プレースホルダー 2">
            <a:extLst>
              <a:ext uri="{FF2B5EF4-FFF2-40B4-BE49-F238E27FC236}">
                <a16:creationId xmlns:a16="http://schemas.microsoft.com/office/drawing/2014/main" id="{A28AAC2A-66E0-4FD8-85D0-5B96B08477C1}"/>
              </a:ext>
            </a:extLst>
          </p:cNvPr>
          <p:cNvSpPr>
            <a:spLocks noGrp="1"/>
          </p:cNvSpPr>
          <p:nvPr>
            <p:ph idx="1"/>
          </p:nvPr>
        </p:nvSpPr>
        <p:spPr>
          <a:xfrm>
            <a:off x="838200" y="1421230"/>
            <a:ext cx="10515600" cy="5167312"/>
          </a:xfrm>
          <a:solidFill>
            <a:srgbClr val="FFFFFF"/>
          </a:solidFill>
        </p:spPr>
        <p:txBody>
          <a:bodyPr>
            <a:noAutofit/>
          </a:bodyPr>
          <a:lstStyle/>
          <a:p>
            <a:r>
              <a:rPr kumimoji="1" lang="en-US" altLang="ja-JP" dirty="0">
                <a:latin typeface="+mj-lt"/>
              </a:rPr>
              <a:t>Know </a:t>
            </a:r>
            <a:r>
              <a:rPr lang="en-US" altLang="ja-JP" dirty="0">
                <a:latin typeface="+mj-lt"/>
              </a:rPr>
              <a:t>Risk factors: </a:t>
            </a:r>
          </a:p>
          <a:p>
            <a:pPr lvl="1"/>
            <a:r>
              <a:rPr lang="en-US" altLang="ja-JP" sz="2800" dirty="0">
                <a:latin typeface="+mj-lt"/>
              </a:rPr>
              <a:t>Age</a:t>
            </a:r>
          </a:p>
          <a:p>
            <a:pPr lvl="1"/>
            <a:r>
              <a:rPr lang="en-US" altLang="ja-JP" sz="2800" dirty="0">
                <a:latin typeface="+mj-lt"/>
              </a:rPr>
              <a:t>Family history of breast cancer, genetic predisposition</a:t>
            </a:r>
          </a:p>
          <a:p>
            <a:pPr lvl="1"/>
            <a:r>
              <a:rPr lang="en-US" altLang="ja-JP" sz="2800" dirty="0">
                <a:latin typeface="+mj-lt"/>
              </a:rPr>
              <a:t>Reproductive factors, </a:t>
            </a:r>
            <a:r>
              <a:rPr lang="en-US" altLang="ja-JP" sz="2800" dirty="0" err="1">
                <a:latin typeface="+mj-lt"/>
              </a:rPr>
              <a:t>oestrogen</a:t>
            </a:r>
            <a:r>
              <a:rPr lang="en-US" altLang="ja-JP" sz="2800" dirty="0">
                <a:latin typeface="+mj-lt"/>
              </a:rPr>
              <a:t> replacement therapy</a:t>
            </a:r>
          </a:p>
          <a:p>
            <a:pPr lvl="1"/>
            <a:r>
              <a:rPr lang="en-US" altLang="ja-JP" sz="2800" dirty="0">
                <a:latin typeface="+mj-lt"/>
              </a:rPr>
              <a:t>Lifestyles </a:t>
            </a:r>
          </a:p>
          <a:p>
            <a:pPr lvl="2"/>
            <a:r>
              <a:rPr lang="en-US" altLang="ja-JP" sz="2800" dirty="0">
                <a:latin typeface="+mj-lt"/>
              </a:rPr>
              <a:t>Obesity, physical inactivity, diet and alcohol consumption.</a:t>
            </a:r>
          </a:p>
          <a:p>
            <a:pPr lvl="1"/>
            <a:endParaRPr lang="en-US" altLang="ja-JP" sz="2800" dirty="0">
              <a:latin typeface="+mj-lt"/>
            </a:endParaRPr>
          </a:p>
          <a:p>
            <a:r>
              <a:rPr lang="en-US" altLang="ja-JP" dirty="0">
                <a:solidFill>
                  <a:srgbClr val="333333"/>
                </a:solidFill>
                <a:latin typeface="+mj-lt"/>
              </a:rPr>
              <a:t>Get screened before you have symptoms</a:t>
            </a:r>
            <a:endParaRPr lang="en-US" altLang="ja-JP" kern="0" dirty="0">
              <a:latin typeface="+mj-lt"/>
              <a:ea typeface="ＭＳ Ｐゴシック" panose="020B0600070205080204" pitchFamily="50" charset="-128"/>
              <a:cs typeface="Times New Roman" panose="02020603050405020304" pitchFamily="18" charset="0"/>
            </a:endParaRPr>
          </a:p>
          <a:p>
            <a:endParaRPr lang="ja-JP" altLang="ja-JP" kern="100" dirty="0">
              <a:latin typeface="+mj-lt"/>
              <a:ea typeface="游明朝" panose="02020400000000000000" pitchFamily="18" charset="-128"/>
              <a:cs typeface="Times New Roman" panose="02020603050405020304" pitchFamily="18" charset="0"/>
            </a:endParaRPr>
          </a:p>
          <a:p>
            <a:r>
              <a:rPr lang="en-US" altLang="ja-JP" dirty="0">
                <a:highlight>
                  <a:srgbClr val="FFFF00"/>
                </a:highlight>
                <a:latin typeface="+mj-lt"/>
              </a:rPr>
              <a:t>Breast awareness</a:t>
            </a:r>
          </a:p>
        </p:txBody>
      </p:sp>
    </p:spTree>
    <p:extLst>
      <p:ext uri="{BB962C8B-B14F-4D97-AF65-F5344CB8AC3E}">
        <p14:creationId xmlns:p14="http://schemas.microsoft.com/office/powerpoint/2010/main" val="289080370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008B1BC-BC0B-45BC-949F-923C8389FF91}"/>
              </a:ext>
            </a:extLst>
          </p:cNvPr>
          <p:cNvPicPr>
            <a:picLocks noChangeAspect="1"/>
          </p:cNvPicPr>
          <p:nvPr/>
        </p:nvPicPr>
        <p:blipFill>
          <a:blip r:embed="rId3"/>
          <a:stretch>
            <a:fillRect/>
          </a:stretch>
        </p:blipFill>
        <p:spPr>
          <a:xfrm>
            <a:off x="5372100" y="0"/>
            <a:ext cx="6819900" cy="6858000"/>
          </a:xfrm>
          <a:prstGeom prst="rect">
            <a:avLst/>
          </a:prstGeom>
        </p:spPr>
      </p:pic>
      <p:sp>
        <p:nvSpPr>
          <p:cNvPr id="9" name="正方形/長方形 8">
            <a:extLst>
              <a:ext uri="{FF2B5EF4-FFF2-40B4-BE49-F238E27FC236}">
                <a16:creationId xmlns:a16="http://schemas.microsoft.com/office/drawing/2014/main" id="{C7E780E5-B500-444F-A764-6D958971FDEE}"/>
              </a:ext>
            </a:extLst>
          </p:cNvPr>
          <p:cNvSpPr/>
          <p:nvPr/>
        </p:nvSpPr>
        <p:spPr>
          <a:xfrm>
            <a:off x="5347252" y="0"/>
            <a:ext cx="6844748" cy="6858000"/>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B2080627-46EF-424B-8CD5-B34B77109097}"/>
              </a:ext>
            </a:extLst>
          </p:cNvPr>
          <p:cNvSpPr>
            <a:spLocks noGrp="1"/>
          </p:cNvSpPr>
          <p:nvPr>
            <p:ph idx="1"/>
          </p:nvPr>
        </p:nvSpPr>
        <p:spPr>
          <a:xfrm>
            <a:off x="838200" y="1400865"/>
            <a:ext cx="10780643" cy="5092010"/>
          </a:xfrm>
          <a:noFill/>
        </p:spPr>
        <p:txBody>
          <a:bodyPr>
            <a:noAutofit/>
          </a:bodyPr>
          <a:lstStyle/>
          <a:p>
            <a:r>
              <a:rPr lang="en-US" altLang="ja-JP" dirty="0">
                <a:solidFill>
                  <a:schemeClr val="tx1">
                    <a:lumMod val="85000"/>
                    <a:lumOff val="15000"/>
                  </a:schemeClr>
                </a:solidFill>
                <a:latin typeface="+mj-lt"/>
              </a:rPr>
              <a:t>Breast awareness</a:t>
            </a:r>
            <a:r>
              <a:rPr lang="ja-JP" altLang="en-US" dirty="0">
                <a:solidFill>
                  <a:schemeClr val="tx1">
                    <a:lumMod val="85000"/>
                    <a:lumOff val="15000"/>
                  </a:schemeClr>
                </a:solidFill>
                <a:latin typeface="+mj-lt"/>
              </a:rPr>
              <a:t> </a:t>
            </a:r>
            <a:r>
              <a:rPr lang="en-US" altLang="ja-JP" dirty="0">
                <a:solidFill>
                  <a:schemeClr val="tx1">
                    <a:lumMod val="85000"/>
                    <a:lumOff val="15000"/>
                  </a:schemeClr>
                </a:solidFill>
                <a:latin typeface="+mj-lt"/>
              </a:rPr>
              <a:t>is</a:t>
            </a:r>
            <a:r>
              <a:rPr lang="ja-JP" altLang="en-US" dirty="0">
                <a:solidFill>
                  <a:schemeClr val="tx1">
                    <a:lumMod val="85000"/>
                    <a:lumOff val="15000"/>
                  </a:schemeClr>
                </a:solidFill>
                <a:latin typeface="+mj-lt"/>
              </a:rPr>
              <a:t> </a:t>
            </a:r>
            <a:r>
              <a:rPr lang="en-US" altLang="ja-JP" dirty="0">
                <a:solidFill>
                  <a:schemeClr val="tx1">
                    <a:lumMod val="85000"/>
                    <a:lumOff val="15000"/>
                  </a:schemeClr>
                </a:solidFill>
                <a:latin typeface="+mj-lt"/>
              </a:rPr>
              <a:t>to</a:t>
            </a:r>
            <a:r>
              <a:rPr lang="ja-JP" altLang="en-US" dirty="0">
                <a:solidFill>
                  <a:schemeClr val="tx1">
                    <a:lumMod val="85000"/>
                    <a:lumOff val="15000"/>
                  </a:schemeClr>
                </a:solidFill>
                <a:latin typeface="+mj-lt"/>
              </a:rPr>
              <a:t> </a:t>
            </a:r>
            <a:r>
              <a:rPr lang="en-US" altLang="ja-JP" sz="2800" i="0" dirty="0">
                <a:solidFill>
                  <a:schemeClr val="tx1">
                    <a:lumMod val="85000"/>
                    <a:lumOff val="15000"/>
                  </a:schemeClr>
                </a:solidFill>
                <a:effectLst/>
                <a:latin typeface="+mj-lt"/>
              </a:rPr>
              <a:t>get to know your body so that you know what is normal for you</a:t>
            </a:r>
          </a:p>
          <a:p>
            <a:r>
              <a:rPr lang="en-US" altLang="ja-JP" sz="2800" i="0" dirty="0">
                <a:solidFill>
                  <a:schemeClr val="tx1">
                    <a:lumMod val="85000"/>
                    <a:lumOff val="15000"/>
                  </a:schemeClr>
                </a:solidFill>
                <a:effectLst/>
                <a:latin typeface="+mj-lt"/>
              </a:rPr>
              <a:t>Be breast aware </a:t>
            </a:r>
          </a:p>
          <a:p>
            <a:pPr lvl="2"/>
            <a:r>
              <a:rPr lang="en-US" altLang="ja-JP" sz="2800" i="0" dirty="0">
                <a:solidFill>
                  <a:schemeClr val="tx1">
                    <a:lumMod val="85000"/>
                    <a:lumOff val="15000"/>
                  </a:schemeClr>
                </a:solidFill>
                <a:effectLst/>
                <a:latin typeface="+mj-lt"/>
              </a:rPr>
              <a:t>no matter how old you are.</a:t>
            </a:r>
          </a:p>
          <a:p>
            <a:pPr lvl="2"/>
            <a:r>
              <a:rPr lang="en-US" altLang="ja-JP" sz="2800" dirty="0">
                <a:solidFill>
                  <a:schemeClr val="tx1">
                    <a:lumMod val="85000"/>
                    <a:lumOff val="15000"/>
                  </a:schemeClr>
                </a:solidFill>
                <a:latin typeface="+mj-lt"/>
              </a:rPr>
              <a:t>Male also can get breast cancer.</a:t>
            </a:r>
          </a:p>
          <a:p>
            <a:pPr lvl="2"/>
            <a:endParaRPr lang="en-US" altLang="ja-JP" sz="2800" dirty="0">
              <a:solidFill>
                <a:schemeClr val="tx1">
                  <a:lumMod val="85000"/>
                  <a:lumOff val="15000"/>
                </a:schemeClr>
              </a:solidFill>
              <a:latin typeface="+mj-lt"/>
            </a:endParaRPr>
          </a:p>
          <a:p>
            <a:r>
              <a:rPr lang="en-US" altLang="ja-JP" dirty="0">
                <a:solidFill>
                  <a:schemeClr val="tx1">
                    <a:lumMod val="85000"/>
                    <a:lumOff val="15000"/>
                  </a:schemeClr>
                </a:solidFill>
                <a:latin typeface="+mj-lt"/>
              </a:rPr>
              <a:t>Get an annual breast exam</a:t>
            </a:r>
          </a:p>
          <a:p>
            <a:pPr lvl="1"/>
            <a:r>
              <a:rPr lang="en-US" altLang="ja-JP" sz="2800" dirty="0">
                <a:solidFill>
                  <a:srgbClr val="333333"/>
                </a:solidFill>
                <a:latin typeface="+mj-lt"/>
              </a:rPr>
              <a:t> </a:t>
            </a:r>
            <a:r>
              <a:rPr lang="en-US" altLang="ja-JP" sz="2800" kern="0" dirty="0">
                <a:latin typeface="+mj-lt"/>
                <a:ea typeface="ＭＳ Ｐゴシック" panose="020B0600070205080204" pitchFamily="50" charset="-128"/>
                <a:cs typeface="Times New Roman" panose="02020603050405020304" pitchFamily="18" charset="0"/>
              </a:rPr>
              <a:t>At least over 40 years old, earlier if your relatives got breast cancer.</a:t>
            </a:r>
            <a:endParaRPr lang="en-US" altLang="ja-JP" sz="2800" dirty="0">
              <a:solidFill>
                <a:schemeClr val="tx1">
                  <a:lumMod val="85000"/>
                  <a:lumOff val="15000"/>
                </a:schemeClr>
              </a:solidFill>
              <a:latin typeface="+mj-lt"/>
            </a:endParaRPr>
          </a:p>
          <a:p>
            <a:endParaRPr lang="en-US" altLang="ja-JP" dirty="0">
              <a:solidFill>
                <a:schemeClr val="tx1">
                  <a:lumMod val="85000"/>
                  <a:lumOff val="15000"/>
                </a:schemeClr>
              </a:solidFill>
              <a:latin typeface="+mj-lt"/>
            </a:endParaRPr>
          </a:p>
          <a:p>
            <a:r>
              <a:rPr lang="en-US" altLang="ja-JP" u="sng" dirty="0">
                <a:solidFill>
                  <a:schemeClr val="tx1">
                    <a:lumMod val="85000"/>
                    <a:lumOff val="15000"/>
                  </a:schemeClr>
                </a:solidFill>
                <a:latin typeface="+mj-lt"/>
              </a:rPr>
              <a:t>S</a:t>
            </a:r>
            <a:r>
              <a:rPr lang="en-US" altLang="ja-JP" i="0" u="sng" dirty="0">
                <a:solidFill>
                  <a:schemeClr val="tx1">
                    <a:lumMod val="85000"/>
                    <a:lumOff val="15000"/>
                  </a:schemeClr>
                </a:solidFill>
                <a:effectLst/>
                <a:latin typeface="+mj-lt"/>
              </a:rPr>
              <a:t>ee your doctor if you notice any unusual changes</a:t>
            </a:r>
            <a:endParaRPr kumimoji="1" lang="ja-JP" altLang="en-US" dirty="0">
              <a:solidFill>
                <a:schemeClr val="tx1">
                  <a:lumMod val="85000"/>
                  <a:lumOff val="15000"/>
                </a:schemeClr>
              </a:solidFill>
              <a:latin typeface="+mj-lt"/>
            </a:endParaRPr>
          </a:p>
        </p:txBody>
      </p:sp>
      <p:sp>
        <p:nvSpPr>
          <p:cNvPr id="2" name="タイトル 1">
            <a:extLst>
              <a:ext uri="{FF2B5EF4-FFF2-40B4-BE49-F238E27FC236}">
                <a16:creationId xmlns:a16="http://schemas.microsoft.com/office/drawing/2014/main" id="{EAF55388-7AB2-4B3B-9761-969B2F3E92CE}"/>
              </a:ext>
            </a:extLst>
          </p:cNvPr>
          <p:cNvSpPr>
            <a:spLocks noGrp="1"/>
          </p:cNvSpPr>
          <p:nvPr>
            <p:ph type="title"/>
          </p:nvPr>
        </p:nvSpPr>
        <p:spPr/>
        <p:txBody>
          <a:bodyPr/>
          <a:lstStyle/>
          <a:p>
            <a:r>
              <a:rPr lang="en-US" altLang="ja-JP" sz="4400" dirty="0">
                <a:latin typeface="+mj-lt"/>
              </a:rPr>
              <a:t>What is breast awareness?</a:t>
            </a:r>
            <a:endParaRPr kumimoji="1" lang="ja-JP" altLang="en-US" dirty="0"/>
          </a:p>
        </p:txBody>
      </p:sp>
    </p:spTree>
    <p:extLst>
      <p:ext uri="{BB962C8B-B14F-4D97-AF65-F5344CB8AC3E}">
        <p14:creationId xmlns:p14="http://schemas.microsoft.com/office/powerpoint/2010/main" val="349063932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D99B68-DD1C-49F3-8C0E-AE5739B6B763}"/>
              </a:ext>
            </a:extLst>
          </p:cNvPr>
          <p:cNvSpPr>
            <a:spLocks noGrp="1"/>
          </p:cNvSpPr>
          <p:nvPr>
            <p:ph type="title"/>
          </p:nvPr>
        </p:nvSpPr>
        <p:spPr/>
        <p:txBody>
          <a:bodyPr>
            <a:normAutofit/>
          </a:bodyPr>
          <a:lstStyle/>
          <a:p>
            <a:r>
              <a:rPr lang="en-US" altLang="ja-JP" sz="3600" kern="0" dirty="0">
                <a:solidFill>
                  <a:srgbClr val="222222"/>
                </a:solidFill>
                <a:effectLst/>
                <a:latin typeface="Roboto" panose="02000000000000000000" pitchFamily="2" charset="0"/>
                <a:ea typeface="ＭＳ Ｐゴシック" panose="020B0600070205080204" pitchFamily="50" charset="-128"/>
                <a:cs typeface="ＭＳ Ｐゴシック" panose="020B0600070205080204" pitchFamily="50" charset="-128"/>
              </a:rPr>
              <a:t>About myself </a:t>
            </a:r>
            <a:endParaRPr kumimoji="1" lang="ja-JP" altLang="en-US" sz="3600" dirty="0"/>
          </a:p>
        </p:txBody>
      </p:sp>
      <p:sp>
        <p:nvSpPr>
          <p:cNvPr id="3" name="コンテンツ プレースホルダー 2">
            <a:extLst>
              <a:ext uri="{FF2B5EF4-FFF2-40B4-BE49-F238E27FC236}">
                <a16:creationId xmlns:a16="http://schemas.microsoft.com/office/drawing/2014/main" id="{9B5B4C79-9E00-44DD-B67C-F944613854FB}"/>
              </a:ext>
            </a:extLst>
          </p:cNvPr>
          <p:cNvSpPr>
            <a:spLocks noGrp="1"/>
          </p:cNvSpPr>
          <p:nvPr>
            <p:ph idx="1"/>
          </p:nvPr>
        </p:nvSpPr>
        <p:spPr>
          <a:xfrm>
            <a:off x="747252" y="1455174"/>
            <a:ext cx="5173817" cy="4857136"/>
          </a:xfrm>
        </p:spPr>
        <p:txBody>
          <a:bodyPr>
            <a:noAutofit/>
          </a:bodyPr>
          <a:lstStyle/>
          <a:p>
            <a:r>
              <a:rPr lang="en-US" altLang="ja-JP" kern="0" dirty="0">
                <a:solidFill>
                  <a:srgbClr val="222222"/>
                </a:solidFill>
                <a:effectLst/>
                <a:latin typeface="+mj-ea"/>
                <a:ea typeface="+mj-ea"/>
                <a:cs typeface="ＭＳ Ｐゴシック" panose="020B0600070205080204" pitchFamily="50" charset="-128"/>
              </a:rPr>
              <a:t>Director of Aika Breast Clinic</a:t>
            </a:r>
          </a:p>
          <a:p>
            <a:r>
              <a:rPr lang="en-US" altLang="ja-JP" kern="0" dirty="0">
                <a:solidFill>
                  <a:srgbClr val="222222"/>
                </a:solidFill>
                <a:latin typeface="+mj-ea"/>
                <a:ea typeface="+mj-ea"/>
                <a:cs typeface="ＭＳ Ｐゴシック" panose="020B0600070205080204" pitchFamily="50" charset="-128"/>
              </a:rPr>
              <a:t>My  specialty</a:t>
            </a:r>
            <a:endParaRPr lang="en-US" altLang="ja-JP" kern="0" dirty="0">
              <a:solidFill>
                <a:srgbClr val="222222"/>
              </a:solidFill>
              <a:effectLst/>
              <a:latin typeface="+mj-ea"/>
              <a:ea typeface="+mj-ea"/>
              <a:cs typeface="ＭＳ Ｐゴシック" panose="020B0600070205080204" pitchFamily="50" charset="-128"/>
            </a:endParaRPr>
          </a:p>
          <a:p>
            <a:pPr lvl="1"/>
            <a:r>
              <a:rPr lang="en-US" altLang="ja-JP" sz="2800" kern="0" dirty="0">
                <a:solidFill>
                  <a:srgbClr val="222222"/>
                </a:solidFill>
                <a:latin typeface="+mj-ea"/>
                <a:ea typeface="+mj-ea"/>
                <a:cs typeface="ＭＳ Ｐゴシック" panose="020B0600070205080204" pitchFamily="50" charset="-128"/>
              </a:rPr>
              <a:t>Breast cancer screening, diagnosis and treatment.</a:t>
            </a:r>
          </a:p>
          <a:p>
            <a:pPr lvl="1"/>
            <a:endParaRPr lang="en-US" altLang="ja-JP" sz="2800" kern="0" dirty="0">
              <a:solidFill>
                <a:srgbClr val="222222"/>
              </a:solidFill>
              <a:effectLst/>
              <a:latin typeface="+mj-ea"/>
              <a:ea typeface="+mj-ea"/>
              <a:cs typeface="ＭＳ Ｐゴシック" panose="020B0600070205080204" pitchFamily="50" charset="-128"/>
            </a:endParaRPr>
          </a:p>
          <a:p>
            <a:r>
              <a:rPr lang="en-US" altLang="ja-JP" dirty="0">
                <a:latin typeface="+mj-ea"/>
                <a:ea typeface="+mj-ea"/>
              </a:rPr>
              <a:t>Certification</a:t>
            </a:r>
            <a:endParaRPr lang="ja-JP" altLang="ja-JP" dirty="0">
              <a:latin typeface="+mj-ea"/>
              <a:ea typeface="+mj-ea"/>
            </a:endParaRPr>
          </a:p>
          <a:p>
            <a:pPr lvl="1"/>
            <a:r>
              <a:rPr lang="en-US" altLang="ja-JP" sz="2000" dirty="0">
                <a:latin typeface="+mj-ea"/>
                <a:ea typeface="+mj-ea"/>
              </a:rPr>
              <a:t>Board Certified Breast Specialist, Japanese Breast Cancer Society</a:t>
            </a:r>
          </a:p>
          <a:p>
            <a:pPr lvl="1"/>
            <a:r>
              <a:rPr lang="en-US" altLang="ja-JP" sz="2000" dirty="0">
                <a:latin typeface="+mj-ea"/>
                <a:ea typeface="+mj-ea"/>
              </a:rPr>
              <a:t>Board Certified General Clinical Oncologist, Japanese Board of Cancer Therapy</a:t>
            </a:r>
          </a:p>
          <a:p>
            <a:pPr lvl="1"/>
            <a:r>
              <a:rPr lang="en-US" altLang="ja-JP" sz="2000" dirty="0">
                <a:latin typeface="+mj-ea"/>
                <a:ea typeface="+mj-ea"/>
              </a:rPr>
              <a:t>Board Certified Surgeon, Japan Surgical Society</a:t>
            </a:r>
          </a:p>
          <a:p>
            <a:pPr lvl="1"/>
            <a:endParaRPr lang="en-US" altLang="ja-JP" dirty="0">
              <a:latin typeface="+mj-ea"/>
              <a:ea typeface="+mj-ea"/>
            </a:endParaRPr>
          </a:p>
          <a:p>
            <a:endParaRPr kumimoji="1" lang="ja-JP" altLang="en-US" dirty="0">
              <a:latin typeface="+mj-ea"/>
              <a:ea typeface="+mj-ea"/>
            </a:endParaRPr>
          </a:p>
        </p:txBody>
      </p:sp>
      <p:sp>
        <p:nvSpPr>
          <p:cNvPr id="4" name="コンテンツ プレースホルダー 2">
            <a:extLst>
              <a:ext uri="{FF2B5EF4-FFF2-40B4-BE49-F238E27FC236}">
                <a16:creationId xmlns:a16="http://schemas.microsoft.com/office/drawing/2014/main" id="{E6459100-4F05-4E5B-A7B9-BF195FF67507}"/>
              </a:ext>
            </a:extLst>
          </p:cNvPr>
          <p:cNvSpPr txBox="1">
            <a:spLocks/>
          </p:cNvSpPr>
          <p:nvPr/>
        </p:nvSpPr>
        <p:spPr>
          <a:xfrm>
            <a:off x="6096000" y="1690688"/>
            <a:ext cx="514696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dirty="0"/>
          </a:p>
          <a:p>
            <a:endParaRPr lang="ja-JP" altLang="en-US" dirty="0"/>
          </a:p>
        </p:txBody>
      </p:sp>
      <p:pic>
        <p:nvPicPr>
          <p:cNvPr id="7" name="図 6">
            <a:extLst>
              <a:ext uri="{FF2B5EF4-FFF2-40B4-BE49-F238E27FC236}">
                <a16:creationId xmlns:a16="http://schemas.microsoft.com/office/drawing/2014/main" id="{7C54F3F0-8104-4F31-8824-70421262011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6270933" y="1135344"/>
            <a:ext cx="5432731" cy="4976670"/>
          </a:xfrm>
          <a:prstGeom prst="rect">
            <a:avLst/>
          </a:prstGeom>
          <a:effectLst>
            <a:softEdge rad="127000"/>
          </a:effectLst>
        </p:spPr>
      </p:pic>
    </p:spTree>
    <p:extLst>
      <p:ext uri="{BB962C8B-B14F-4D97-AF65-F5344CB8AC3E}">
        <p14:creationId xmlns:p14="http://schemas.microsoft.com/office/powerpoint/2010/main" val="327057428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20AFE0-2D4B-451F-9427-1CF51ECF286F}"/>
              </a:ext>
            </a:extLst>
          </p:cNvPr>
          <p:cNvPicPr>
            <a:picLocks noChangeAspect="1"/>
          </p:cNvPicPr>
          <p:nvPr/>
        </p:nvPicPr>
        <p:blipFill rotWithShape="1">
          <a:blip r:embed="rId3"/>
          <a:srcRect l="21690" t="12174" r="26715" b="13043"/>
          <a:stretch/>
        </p:blipFill>
        <p:spPr>
          <a:xfrm>
            <a:off x="8141471" y="765149"/>
            <a:ext cx="3571240" cy="5327702"/>
          </a:xfrm>
          <a:prstGeom prst="rect">
            <a:avLst/>
          </a:prstGeom>
        </p:spPr>
      </p:pic>
      <p:sp>
        <p:nvSpPr>
          <p:cNvPr id="2" name="タイトル 1">
            <a:extLst>
              <a:ext uri="{FF2B5EF4-FFF2-40B4-BE49-F238E27FC236}">
                <a16:creationId xmlns:a16="http://schemas.microsoft.com/office/drawing/2014/main" id="{0177E52F-3F32-4C54-99D9-362F2F7668A2}"/>
              </a:ext>
            </a:extLst>
          </p:cNvPr>
          <p:cNvSpPr>
            <a:spLocks noGrp="1"/>
          </p:cNvSpPr>
          <p:nvPr>
            <p:ph type="title"/>
          </p:nvPr>
        </p:nvSpPr>
        <p:spPr>
          <a:xfrm>
            <a:off x="513080" y="236717"/>
            <a:ext cx="7076440" cy="976658"/>
          </a:xfrm>
          <a:solidFill>
            <a:srgbClr val="FFFFFF">
              <a:alpha val="38824"/>
            </a:srgbClr>
          </a:solidFill>
        </p:spPr>
        <p:txBody>
          <a:bodyPr>
            <a:normAutofit/>
          </a:bodyPr>
          <a:lstStyle/>
          <a:p>
            <a:r>
              <a:rPr lang="en-US" altLang="ja-JP" sz="3200" kern="0" dirty="0">
                <a:ea typeface="ＭＳ Ｐゴシック" panose="020B0600070205080204" pitchFamily="50" charset="-128"/>
              </a:rPr>
              <a:t>B</a:t>
            </a:r>
            <a:r>
              <a:rPr lang="en-US" altLang="ja-JP" sz="3200" kern="0" dirty="0">
                <a:effectLst/>
                <a:ea typeface="ＭＳ Ｐゴシック" panose="020B0600070205080204" pitchFamily="50" charset="-128"/>
              </a:rPr>
              <a:t>reast cancer support group in English</a:t>
            </a:r>
            <a:endParaRPr kumimoji="1" lang="ja-JP" altLang="en-US" sz="3200" dirty="0"/>
          </a:p>
        </p:txBody>
      </p:sp>
      <p:sp>
        <p:nvSpPr>
          <p:cNvPr id="3" name="コンテンツ プレースホルダー 2">
            <a:extLst>
              <a:ext uri="{FF2B5EF4-FFF2-40B4-BE49-F238E27FC236}">
                <a16:creationId xmlns:a16="http://schemas.microsoft.com/office/drawing/2014/main" id="{50B1BA6F-0F06-4078-8C8B-64E2B7DD7B79}"/>
              </a:ext>
            </a:extLst>
          </p:cNvPr>
          <p:cNvSpPr>
            <a:spLocks noGrp="1"/>
          </p:cNvSpPr>
          <p:nvPr>
            <p:ph idx="1"/>
          </p:nvPr>
        </p:nvSpPr>
        <p:spPr>
          <a:xfrm>
            <a:off x="479289" y="1077449"/>
            <a:ext cx="7662182" cy="3347216"/>
          </a:xfrm>
          <a:solidFill>
            <a:srgbClr val="FFFFFF">
              <a:alpha val="47843"/>
            </a:srgbClr>
          </a:solidFill>
        </p:spPr>
        <p:txBody>
          <a:bodyPr>
            <a:noAutofit/>
          </a:bodyPr>
          <a:lstStyle/>
          <a:p>
            <a:r>
              <a:rPr lang="en-US" altLang="ja-JP" sz="2400" kern="0" dirty="0">
                <a:latin typeface="+mj-lt"/>
                <a:ea typeface="ＭＳ Ｐゴシック" panose="020B0600070205080204" pitchFamily="50" charset="-128"/>
                <a:cs typeface="Times New Roman" panose="02020603050405020304" pitchFamily="18" charset="0"/>
              </a:rPr>
              <a:t>Preparing</a:t>
            </a:r>
            <a:r>
              <a:rPr lang="en-US" altLang="ja-JP" sz="2400" kern="0" dirty="0">
                <a:effectLst/>
                <a:latin typeface="+mj-lt"/>
                <a:ea typeface="ＭＳ Ｐゴシック" panose="020B0600070205080204" pitchFamily="50" charset="-128"/>
                <a:cs typeface="Times New Roman" panose="02020603050405020304" pitchFamily="18" charset="0"/>
              </a:rPr>
              <a:t> a new breast cancer support network to overcome </a:t>
            </a:r>
            <a:r>
              <a:rPr lang="en-US" altLang="ja-JP" sz="2400" kern="0" dirty="0">
                <a:latin typeface="+mj-lt"/>
                <a:ea typeface="ＭＳ Ｐゴシック" panose="020B0600070205080204" pitchFamily="50" charset="-128"/>
                <a:cs typeface="Times New Roman" panose="02020603050405020304" pitchFamily="18" charset="0"/>
              </a:rPr>
              <a:t>language and cultural barriers for foreigners in Japan </a:t>
            </a:r>
          </a:p>
          <a:p>
            <a:endParaRPr lang="en-US" altLang="ja-JP" sz="2400" kern="0" dirty="0">
              <a:latin typeface="+mj-lt"/>
              <a:ea typeface="ＭＳ Ｐゴシック" panose="020B0600070205080204" pitchFamily="50" charset="-128"/>
              <a:cs typeface="Times New Roman" panose="02020603050405020304" pitchFamily="18" charset="0"/>
            </a:endParaRPr>
          </a:p>
          <a:p>
            <a:pPr algn="l"/>
            <a:r>
              <a:rPr lang="en-US" altLang="ja-JP" sz="2400" kern="0" dirty="0">
                <a:effectLst/>
                <a:latin typeface="+mj-lt"/>
                <a:ea typeface="ＭＳ Ｐゴシック" panose="020B0600070205080204" pitchFamily="50" charset="-128"/>
                <a:cs typeface="Times New Roman" panose="02020603050405020304" pitchFamily="18" charset="0"/>
              </a:rPr>
              <a:t>Online meeting </a:t>
            </a:r>
            <a:r>
              <a:rPr lang="en-US" altLang="ja-JP" sz="2400" kern="100" dirty="0">
                <a:latin typeface="+mj-lt"/>
                <a:ea typeface="游明朝" panose="02020400000000000000" pitchFamily="18" charset="-128"/>
                <a:cs typeface="Times New Roman" panose="02020603050405020304" pitchFamily="18" charset="0"/>
              </a:rPr>
              <a:t>– in </a:t>
            </a:r>
            <a:r>
              <a:rPr lang="en-US" altLang="ja-JP" sz="2400" kern="0" dirty="0">
                <a:effectLst/>
                <a:latin typeface="+mj-lt"/>
                <a:ea typeface="ＭＳ Ｐゴシック" panose="020B0600070205080204" pitchFamily="50" charset="-128"/>
                <a:cs typeface="Times New Roman" panose="02020603050405020304" pitchFamily="18" charset="0"/>
              </a:rPr>
              <a:t>July </a:t>
            </a:r>
            <a:r>
              <a:rPr lang="en-US" altLang="ja-JP" sz="2400" kern="0" dirty="0">
                <a:latin typeface="+mj-lt"/>
                <a:ea typeface="ＭＳ Ｐゴシック" panose="020B0600070205080204" pitchFamily="50" charset="-128"/>
                <a:cs typeface="Times New Roman" panose="02020603050405020304" pitchFamily="18" charset="0"/>
              </a:rPr>
              <a:t>2021</a:t>
            </a:r>
          </a:p>
          <a:p>
            <a:pPr algn="l"/>
            <a:endParaRPr lang="en-US" altLang="ja-JP" sz="2400" kern="0" dirty="0">
              <a:latin typeface="+mj-lt"/>
              <a:ea typeface="ＭＳ Ｐゴシック" panose="020B0600070205080204" pitchFamily="50" charset="-128"/>
              <a:cs typeface="Times New Roman" panose="02020603050405020304" pitchFamily="18" charset="0"/>
            </a:endParaRPr>
          </a:p>
          <a:p>
            <a:pPr algn="l"/>
            <a:r>
              <a:rPr lang="en-US" altLang="ja-JP" sz="2400" dirty="0">
                <a:solidFill>
                  <a:srgbClr val="222222"/>
                </a:solidFill>
                <a:latin typeface="+mj-lt"/>
              </a:rPr>
              <a:t>L</a:t>
            </a:r>
            <a:r>
              <a:rPr lang="en-US" altLang="ja-JP" sz="2400" b="0" i="0" dirty="0">
                <a:solidFill>
                  <a:srgbClr val="222222"/>
                </a:solidFill>
                <a:effectLst/>
                <a:latin typeface="+mj-lt"/>
              </a:rPr>
              <a:t>ooking for breast cancer survivors who are interested in our new network.</a:t>
            </a:r>
          </a:p>
          <a:p>
            <a:pPr lvl="1"/>
            <a:endParaRPr lang="en-US" altLang="ja-JP" kern="100" dirty="0">
              <a:solidFill>
                <a:srgbClr val="222222"/>
              </a:solidFill>
              <a:latin typeface="+mj-lt"/>
              <a:ea typeface="游明朝" panose="02020400000000000000" pitchFamily="18" charset="-128"/>
              <a:cs typeface="Times New Roman" panose="02020603050405020304" pitchFamily="18" charset="0"/>
            </a:endParaRPr>
          </a:p>
          <a:p>
            <a:pPr marL="457200" lvl="1" indent="0">
              <a:buNone/>
            </a:pPr>
            <a:r>
              <a:rPr lang="en-US" altLang="ja-JP" b="0" i="0" u="none" strike="noStrike" dirty="0">
                <a:solidFill>
                  <a:schemeClr val="tx1">
                    <a:lumMod val="85000"/>
                    <a:lumOff val="15000"/>
                  </a:schemeClr>
                </a:solidFill>
                <a:effectLst/>
                <a:latin typeface="+mj-lt"/>
              </a:rPr>
              <a:t>                                            </a:t>
            </a:r>
            <a:endParaRPr kumimoji="1" lang="ja-JP" altLang="en-US" dirty="0">
              <a:latin typeface="+mj-lt"/>
            </a:endParaRPr>
          </a:p>
        </p:txBody>
      </p:sp>
      <p:sp>
        <p:nvSpPr>
          <p:cNvPr id="6" name="テキスト ボックス 5">
            <a:extLst>
              <a:ext uri="{FF2B5EF4-FFF2-40B4-BE49-F238E27FC236}">
                <a16:creationId xmlns:a16="http://schemas.microsoft.com/office/drawing/2014/main" id="{973460CC-B0D6-479D-9E4E-191C23865E7B}"/>
              </a:ext>
            </a:extLst>
          </p:cNvPr>
          <p:cNvSpPr txBox="1"/>
          <p:nvPr/>
        </p:nvSpPr>
        <p:spPr>
          <a:xfrm>
            <a:off x="2143759" y="5677352"/>
            <a:ext cx="5445761" cy="830997"/>
          </a:xfrm>
          <a:prstGeom prst="rect">
            <a:avLst/>
          </a:prstGeom>
          <a:noFill/>
        </p:spPr>
        <p:txBody>
          <a:bodyPr wrap="square">
            <a:spAutoFit/>
          </a:bodyPr>
          <a:lstStyle/>
          <a:p>
            <a:r>
              <a:rPr lang="en-US" altLang="ja-JP" sz="2400" dirty="0">
                <a:solidFill>
                  <a:srgbClr val="000000"/>
                </a:solidFill>
                <a:latin typeface="+mj-lt"/>
              </a:rPr>
              <a:t>Website: </a:t>
            </a:r>
            <a:r>
              <a:rPr lang="en-US" altLang="ja-JP" sz="2400" dirty="0">
                <a:solidFill>
                  <a:srgbClr val="0563C1"/>
                </a:solidFill>
                <a:latin typeface="+mj-lt"/>
                <a:hlinkClick r:id="rId4">
                  <a:extLst>
                    <a:ext uri="{A12FA001-AC4F-418D-AE19-62706E023703}">
                      <ahyp:hlinkClr xmlns:ahyp="http://schemas.microsoft.com/office/drawing/2018/hyperlinkcolor" val="tx"/>
                    </a:ext>
                  </a:extLst>
                </a:hlinkClick>
              </a:rPr>
              <a:t>https://aikabreastclinic.com</a:t>
            </a:r>
            <a:r>
              <a:rPr lang="en-US" altLang="ja-JP" sz="2400" dirty="0">
                <a:solidFill>
                  <a:srgbClr val="000000"/>
                </a:solidFill>
                <a:latin typeface="+mj-lt"/>
                <a:hlinkClick r:id="rId4">
                  <a:extLst>
                    <a:ext uri="{A12FA001-AC4F-418D-AE19-62706E023703}">
                      <ahyp:hlinkClr xmlns:ahyp="http://schemas.microsoft.com/office/drawing/2018/hyperlinkcolor" val="tx"/>
                    </a:ext>
                  </a:extLst>
                </a:hlinkClick>
              </a:rPr>
              <a:t>/</a:t>
            </a:r>
            <a:endParaRPr lang="en-US" altLang="ja-JP" sz="2400" dirty="0">
              <a:solidFill>
                <a:srgbClr val="000000"/>
              </a:solidFill>
              <a:latin typeface="+mj-lt"/>
            </a:endParaRPr>
          </a:p>
          <a:p>
            <a:r>
              <a:rPr lang="en-US" altLang="ja-JP" sz="2400" b="0" i="0" u="none" strike="noStrike" dirty="0">
                <a:solidFill>
                  <a:srgbClr val="000000"/>
                </a:solidFill>
                <a:effectLst/>
                <a:latin typeface="+mj-lt"/>
              </a:rPr>
              <a:t>Email: info@aikabreastclinic.com</a:t>
            </a:r>
            <a:endParaRPr lang="ja-JP" altLang="ja-JP" sz="2400" kern="100" dirty="0">
              <a:solidFill>
                <a:srgbClr val="000000"/>
              </a:solidFill>
              <a:effectLst/>
              <a:latin typeface="+mj-lt"/>
              <a:ea typeface="游明朝" panose="02020400000000000000" pitchFamily="18"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AF934383-592C-4820-A561-10A3885DC9F8}"/>
              </a:ext>
            </a:extLst>
          </p:cNvPr>
          <p:cNvSpPr/>
          <p:nvPr/>
        </p:nvSpPr>
        <p:spPr>
          <a:xfrm>
            <a:off x="8322806" y="3051456"/>
            <a:ext cx="3413761" cy="584775"/>
          </a:xfrm>
          <a:prstGeom prst="rect">
            <a:avLst/>
          </a:prstGeom>
          <a:noFill/>
        </p:spPr>
        <p:txBody>
          <a:bodyPr wrap="square" lIns="91440" tIns="45720" rIns="91440" bIns="45720">
            <a:spAutoFit/>
          </a:bodyPr>
          <a:lstStyle/>
          <a:p>
            <a:pPr algn="ctr"/>
            <a:r>
              <a:rPr lang="en-US" altLang="ja-JP" sz="3200" b="1" dirty="0">
                <a:ln w="9525">
                  <a:solidFill>
                    <a:srgbClr val="C00000"/>
                  </a:solidFill>
                  <a:prstDash val="solid"/>
                </a:ln>
                <a:solidFill>
                  <a:srgbClr val="FF6699"/>
                </a:solidFill>
                <a:effectLst>
                  <a:outerShdw blurRad="12700" dist="38100" dir="2700000" algn="tl" rotWithShape="0">
                    <a:schemeClr val="accent5">
                      <a:lumMod val="60000"/>
                      <a:lumOff val="40000"/>
                    </a:schemeClr>
                  </a:outerShdw>
                </a:effectLst>
              </a:rPr>
              <a:t>GET SCREENED</a:t>
            </a:r>
            <a:endParaRPr lang="ja-JP" altLang="en-US" sz="3200" b="1" dirty="0">
              <a:ln w="9525">
                <a:solidFill>
                  <a:srgbClr val="C00000"/>
                </a:solidFill>
                <a:prstDash val="solid"/>
              </a:ln>
              <a:solidFill>
                <a:srgbClr val="FF6699"/>
              </a:solidFill>
              <a:effectLst>
                <a:outerShdw blurRad="12700" dist="38100" dir="2700000" algn="tl" rotWithShape="0">
                  <a:schemeClr val="accent5">
                    <a:lumMod val="60000"/>
                    <a:lumOff val="40000"/>
                  </a:schemeClr>
                </a:outerShdw>
              </a:effectLst>
            </a:endParaRPr>
          </a:p>
        </p:txBody>
      </p:sp>
      <p:sp>
        <p:nvSpPr>
          <p:cNvPr id="10" name="正方形/長方形 9">
            <a:extLst>
              <a:ext uri="{FF2B5EF4-FFF2-40B4-BE49-F238E27FC236}">
                <a16:creationId xmlns:a16="http://schemas.microsoft.com/office/drawing/2014/main" id="{01FA9610-1FC2-4669-A88B-0C2E69DFDB83}"/>
              </a:ext>
            </a:extLst>
          </p:cNvPr>
          <p:cNvSpPr/>
          <p:nvPr/>
        </p:nvSpPr>
        <p:spPr>
          <a:xfrm>
            <a:off x="8322806" y="3703731"/>
            <a:ext cx="3269753" cy="923330"/>
          </a:xfrm>
          <a:prstGeom prst="rect">
            <a:avLst/>
          </a:prstGeom>
          <a:noFill/>
        </p:spPr>
        <p:txBody>
          <a:bodyPr wrap="square" lIns="91440" tIns="45720" rIns="91440" bIns="45720">
            <a:spAutoFit/>
          </a:bodyPr>
          <a:lstStyle/>
          <a:p>
            <a:pPr algn="ctr"/>
            <a:r>
              <a:rPr lang="en-US" altLang="ja-JP" sz="5400" b="1" dirty="0">
                <a:ln w="9525">
                  <a:solidFill>
                    <a:srgbClr val="C00000"/>
                  </a:solidFill>
                  <a:prstDash val="solid"/>
                </a:ln>
                <a:solidFill>
                  <a:srgbClr val="FFFFFF"/>
                </a:solidFill>
                <a:effectLst>
                  <a:outerShdw blurRad="12700" dist="38100" dir="2700000" algn="tl" rotWithShape="0">
                    <a:schemeClr val="accent5">
                      <a:lumMod val="60000"/>
                      <a:lumOff val="40000"/>
                    </a:schemeClr>
                  </a:outerShdw>
                </a:effectLst>
              </a:rPr>
              <a:t>NOW!</a:t>
            </a:r>
            <a:endParaRPr lang="ja-JP" altLang="en-US" sz="5400" b="1" dirty="0">
              <a:ln w="9525">
                <a:solidFill>
                  <a:srgbClr val="C00000"/>
                </a:solidFill>
                <a:prstDash val="solid"/>
              </a:ln>
              <a:solidFill>
                <a:srgbClr val="FFFFFF"/>
              </a:solidFill>
              <a:effectLst>
                <a:outerShdw blurRad="12700" dist="38100" dir="2700000" algn="tl" rotWithShape="0">
                  <a:schemeClr val="accent5">
                    <a:lumMod val="60000"/>
                    <a:lumOff val="40000"/>
                  </a:schemeClr>
                </a:outerShdw>
              </a:effectLst>
            </a:endParaRPr>
          </a:p>
        </p:txBody>
      </p:sp>
      <p:pic>
        <p:nvPicPr>
          <p:cNvPr id="4" name="図 3">
            <a:extLst>
              <a:ext uri="{FF2B5EF4-FFF2-40B4-BE49-F238E27FC236}">
                <a16:creationId xmlns:a16="http://schemas.microsoft.com/office/drawing/2014/main" id="{68D4889B-0F52-4BC4-853D-C2F8D310D531}"/>
              </a:ext>
            </a:extLst>
          </p:cNvPr>
          <p:cNvPicPr>
            <a:picLocks noChangeAspect="1"/>
          </p:cNvPicPr>
          <p:nvPr/>
        </p:nvPicPr>
        <p:blipFill>
          <a:blip r:embed="rId5"/>
          <a:stretch>
            <a:fillRect/>
          </a:stretch>
        </p:blipFill>
        <p:spPr>
          <a:xfrm>
            <a:off x="2471227" y="4527251"/>
            <a:ext cx="4178388" cy="1046493"/>
          </a:xfrm>
          <a:prstGeom prst="rect">
            <a:avLst/>
          </a:prstGeom>
        </p:spPr>
      </p:pic>
    </p:spTree>
    <p:extLst>
      <p:ext uri="{BB962C8B-B14F-4D97-AF65-F5344CB8AC3E}">
        <p14:creationId xmlns:p14="http://schemas.microsoft.com/office/powerpoint/2010/main" val="1825964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EE8CB4F-7149-4A13-B754-B6B8995A9530}"/>
              </a:ext>
            </a:extLst>
          </p:cNvPr>
          <p:cNvSpPr>
            <a:spLocks noGrp="1"/>
          </p:cNvSpPr>
          <p:nvPr>
            <p:ph idx="1"/>
          </p:nvPr>
        </p:nvSpPr>
        <p:spPr>
          <a:xfrm>
            <a:off x="579453" y="1862190"/>
            <a:ext cx="6244133" cy="1325563"/>
          </a:xfrm>
        </p:spPr>
        <p:txBody>
          <a:bodyPr>
            <a:normAutofit/>
          </a:bodyPr>
          <a:lstStyle/>
          <a:p>
            <a:r>
              <a:rPr lang="en-US" altLang="ja-JP" b="0" i="0" dirty="0" err="1">
                <a:solidFill>
                  <a:srgbClr val="4C4943"/>
                </a:solidFill>
                <a:effectLst/>
                <a:latin typeface="+mj-lt"/>
              </a:rPr>
              <a:t>Aika</a:t>
            </a:r>
            <a:r>
              <a:rPr lang="en-US" altLang="ja-JP" b="0" i="0" dirty="0">
                <a:solidFill>
                  <a:srgbClr val="4C4943"/>
                </a:solidFill>
                <a:effectLst/>
                <a:latin typeface="+mj-lt"/>
              </a:rPr>
              <a:t> Breast Clinic is your next-door clinic for all breast issues in </a:t>
            </a:r>
            <a:r>
              <a:rPr lang="en-US" altLang="ja-JP" b="0" i="0" dirty="0" err="1">
                <a:solidFill>
                  <a:srgbClr val="4C4943"/>
                </a:solidFill>
                <a:effectLst/>
                <a:latin typeface="+mj-lt"/>
              </a:rPr>
              <a:t>Ashiya</a:t>
            </a:r>
            <a:r>
              <a:rPr lang="en-US" altLang="ja-JP" dirty="0">
                <a:solidFill>
                  <a:srgbClr val="4C4943"/>
                </a:solidFill>
                <a:latin typeface="+mj-lt"/>
              </a:rPr>
              <a:t>, Japan.</a:t>
            </a:r>
            <a:endParaRPr lang="en-US" altLang="ja-JP" b="0" i="0" dirty="0">
              <a:solidFill>
                <a:srgbClr val="4C4943"/>
              </a:solidFill>
              <a:effectLst/>
              <a:latin typeface="+mj-lt"/>
            </a:endParaRPr>
          </a:p>
          <a:p>
            <a:endParaRPr lang="en-US" altLang="ja-JP" b="0" i="0" dirty="0">
              <a:solidFill>
                <a:srgbClr val="4C4943"/>
              </a:solidFill>
              <a:effectLst/>
              <a:latin typeface="+mj-lt"/>
            </a:endParaRPr>
          </a:p>
        </p:txBody>
      </p:sp>
      <p:pic>
        <p:nvPicPr>
          <p:cNvPr id="7" name="図 6">
            <a:extLst>
              <a:ext uri="{FF2B5EF4-FFF2-40B4-BE49-F238E27FC236}">
                <a16:creationId xmlns:a16="http://schemas.microsoft.com/office/drawing/2014/main" id="{4C9A9AB5-7111-4C5C-B5C8-C1C21F3E8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235" y="348535"/>
            <a:ext cx="4863529" cy="1215882"/>
          </a:xfrm>
          <a:prstGeom prst="rect">
            <a:avLst/>
          </a:prstGeom>
        </p:spPr>
      </p:pic>
      <p:pic>
        <p:nvPicPr>
          <p:cNvPr id="5" name="図 4">
            <a:extLst>
              <a:ext uri="{FF2B5EF4-FFF2-40B4-BE49-F238E27FC236}">
                <a16:creationId xmlns:a16="http://schemas.microsoft.com/office/drawing/2014/main" id="{33DAF111-7BAA-4490-9AA8-F16B4B5D2C02}"/>
              </a:ext>
            </a:extLst>
          </p:cNvPr>
          <p:cNvPicPr>
            <a:picLocks noChangeAspect="1"/>
          </p:cNvPicPr>
          <p:nvPr/>
        </p:nvPicPr>
        <p:blipFill rotWithShape="1">
          <a:blip r:embed="rId3">
            <a:extLst>
              <a:ext uri="{28A0092B-C50C-407E-A947-70E740481C1C}">
                <a14:useLocalDpi xmlns:a14="http://schemas.microsoft.com/office/drawing/2010/main" val="0"/>
              </a:ext>
            </a:extLst>
          </a:blip>
          <a:srcRect b="6070"/>
          <a:stretch/>
        </p:blipFill>
        <p:spPr>
          <a:xfrm>
            <a:off x="1028850" y="3156168"/>
            <a:ext cx="4724478" cy="3269225"/>
          </a:xfrm>
          <a:prstGeom prst="rect">
            <a:avLst/>
          </a:prstGeom>
          <a:effectLst>
            <a:softEdge rad="127000"/>
          </a:effectLst>
        </p:spPr>
      </p:pic>
      <p:pic>
        <p:nvPicPr>
          <p:cNvPr id="6" name="図 5">
            <a:extLst>
              <a:ext uri="{FF2B5EF4-FFF2-40B4-BE49-F238E27FC236}">
                <a16:creationId xmlns:a16="http://schemas.microsoft.com/office/drawing/2014/main" id="{BE011EE9-DEDC-4F09-859E-D26036606D40}"/>
              </a:ext>
            </a:extLst>
          </p:cNvPr>
          <p:cNvPicPr>
            <a:picLocks noChangeAspect="1"/>
          </p:cNvPicPr>
          <p:nvPr/>
        </p:nvPicPr>
        <p:blipFill rotWithShape="1">
          <a:blip r:embed="rId4"/>
          <a:srcRect l="66022" t="22000" r="6639" b="35789"/>
          <a:stretch/>
        </p:blipFill>
        <p:spPr>
          <a:xfrm>
            <a:off x="6576033" y="1959261"/>
            <a:ext cx="5072598" cy="4405614"/>
          </a:xfrm>
          <a:prstGeom prst="rect">
            <a:avLst/>
          </a:prstGeom>
          <a:effectLst>
            <a:softEdge rad="31750"/>
          </a:effectLst>
        </p:spPr>
      </p:pic>
      <p:sp>
        <p:nvSpPr>
          <p:cNvPr id="9" name="テキスト ボックス 8">
            <a:extLst>
              <a:ext uri="{FF2B5EF4-FFF2-40B4-BE49-F238E27FC236}">
                <a16:creationId xmlns:a16="http://schemas.microsoft.com/office/drawing/2014/main" id="{0C0AB771-2307-4763-B822-53797A038D22}"/>
              </a:ext>
            </a:extLst>
          </p:cNvPr>
          <p:cNvSpPr txBox="1"/>
          <p:nvPr/>
        </p:nvSpPr>
        <p:spPr>
          <a:xfrm>
            <a:off x="10146889" y="3913034"/>
            <a:ext cx="825867" cy="369332"/>
          </a:xfrm>
          <a:prstGeom prst="rect">
            <a:avLst/>
          </a:prstGeom>
          <a:solidFill>
            <a:srgbClr val="F6F8FC"/>
          </a:solidFill>
        </p:spPr>
        <p:txBody>
          <a:bodyPr wrap="none" rtlCol="0">
            <a:spAutoFit/>
          </a:bodyPr>
          <a:lstStyle/>
          <a:p>
            <a:r>
              <a:rPr kumimoji="1" lang="en-US" altLang="ja-JP" dirty="0"/>
              <a:t>Tokyo</a:t>
            </a:r>
            <a:endParaRPr kumimoji="1" lang="ja-JP" altLang="en-US" dirty="0"/>
          </a:p>
        </p:txBody>
      </p:sp>
      <p:sp>
        <p:nvSpPr>
          <p:cNvPr id="10" name="テキスト ボックス 9">
            <a:extLst>
              <a:ext uri="{FF2B5EF4-FFF2-40B4-BE49-F238E27FC236}">
                <a16:creationId xmlns:a16="http://schemas.microsoft.com/office/drawing/2014/main" id="{1BCC3BB2-9A64-402E-B4BB-3AD165128671}"/>
              </a:ext>
            </a:extLst>
          </p:cNvPr>
          <p:cNvSpPr txBox="1"/>
          <p:nvPr/>
        </p:nvSpPr>
        <p:spPr>
          <a:xfrm>
            <a:off x="7650705" y="5205934"/>
            <a:ext cx="848309" cy="369332"/>
          </a:xfrm>
          <a:prstGeom prst="rect">
            <a:avLst/>
          </a:prstGeom>
          <a:solidFill>
            <a:srgbClr val="F6F8FC"/>
          </a:solidFill>
        </p:spPr>
        <p:txBody>
          <a:bodyPr wrap="none" rtlCol="0">
            <a:spAutoFit/>
          </a:bodyPr>
          <a:lstStyle/>
          <a:p>
            <a:r>
              <a:rPr kumimoji="1" lang="en-US" altLang="ja-JP" dirty="0"/>
              <a:t>Osaka</a:t>
            </a:r>
            <a:endParaRPr kumimoji="1" lang="ja-JP" altLang="en-US" dirty="0"/>
          </a:p>
        </p:txBody>
      </p:sp>
      <p:sp>
        <p:nvSpPr>
          <p:cNvPr id="11" name="テキスト ボックス 10">
            <a:extLst>
              <a:ext uri="{FF2B5EF4-FFF2-40B4-BE49-F238E27FC236}">
                <a16:creationId xmlns:a16="http://schemas.microsoft.com/office/drawing/2014/main" id="{0A01B71F-865C-46D7-A16A-1429441DF898}"/>
              </a:ext>
            </a:extLst>
          </p:cNvPr>
          <p:cNvSpPr txBox="1"/>
          <p:nvPr/>
        </p:nvSpPr>
        <p:spPr>
          <a:xfrm>
            <a:off x="6595117" y="4701344"/>
            <a:ext cx="736005" cy="369332"/>
          </a:xfrm>
          <a:prstGeom prst="rect">
            <a:avLst/>
          </a:prstGeom>
          <a:solidFill>
            <a:srgbClr val="F6F8FC"/>
          </a:solidFill>
        </p:spPr>
        <p:txBody>
          <a:bodyPr wrap="square" rtlCol="0">
            <a:spAutoFit/>
          </a:bodyPr>
          <a:lstStyle/>
          <a:p>
            <a:r>
              <a:rPr kumimoji="1" lang="en-US" altLang="ja-JP" dirty="0"/>
              <a:t>Kobe</a:t>
            </a:r>
            <a:endParaRPr kumimoji="1" lang="ja-JP" altLang="en-US" dirty="0"/>
          </a:p>
        </p:txBody>
      </p:sp>
    </p:spTree>
    <p:extLst>
      <p:ext uri="{BB962C8B-B14F-4D97-AF65-F5344CB8AC3E}">
        <p14:creationId xmlns:p14="http://schemas.microsoft.com/office/powerpoint/2010/main" val="69442009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3E0F57-532E-45AC-8864-3B868249A047}"/>
              </a:ext>
            </a:extLst>
          </p:cNvPr>
          <p:cNvSpPr>
            <a:spLocks noGrp="1"/>
          </p:cNvSpPr>
          <p:nvPr>
            <p:ph type="title"/>
          </p:nvPr>
        </p:nvSpPr>
        <p:spPr/>
        <p:txBody>
          <a:bodyPr/>
          <a:lstStyle/>
          <a:p>
            <a:r>
              <a:rPr lang="en-US" altLang="ja-JP" sz="4400" kern="0" dirty="0">
                <a:solidFill>
                  <a:srgbClr val="222222"/>
                </a:solidFill>
                <a:effectLst/>
                <a:ea typeface="ＭＳ Ｐゴシック" panose="020B0600070205080204" pitchFamily="50" charset="-128"/>
                <a:cs typeface="ＭＳ Ｐゴシック" panose="020B0600070205080204" pitchFamily="50" charset="-128"/>
              </a:rPr>
              <a:t>What we do?</a:t>
            </a:r>
            <a:endParaRPr kumimoji="1" lang="ja-JP" altLang="en-US" dirty="0"/>
          </a:p>
        </p:txBody>
      </p:sp>
      <p:sp>
        <p:nvSpPr>
          <p:cNvPr id="3" name="コンテンツ プレースホルダー 2">
            <a:extLst>
              <a:ext uri="{FF2B5EF4-FFF2-40B4-BE49-F238E27FC236}">
                <a16:creationId xmlns:a16="http://schemas.microsoft.com/office/drawing/2014/main" id="{2F470B74-AD6D-4B9B-8CE5-5262B02B03A9}"/>
              </a:ext>
            </a:extLst>
          </p:cNvPr>
          <p:cNvSpPr>
            <a:spLocks noGrp="1"/>
          </p:cNvSpPr>
          <p:nvPr>
            <p:ph idx="1"/>
          </p:nvPr>
        </p:nvSpPr>
        <p:spPr>
          <a:xfrm>
            <a:off x="838200" y="1528633"/>
            <a:ext cx="5927870" cy="1612850"/>
          </a:xfrm>
        </p:spPr>
        <p:txBody>
          <a:bodyPr>
            <a:normAutofit fontScale="92500" lnSpcReduction="20000"/>
          </a:bodyPr>
          <a:lstStyle/>
          <a:p>
            <a:pPr marL="0" indent="0">
              <a:buNone/>
            </a:pPr>
            <a:r>
              <a:rPr kumimoji="1" lang="en-US" altLang="ja-JP" sz="3300" dirty="0">
                <a:latin typeface="+mj-ea"/>
                <a:ea typeface="+mj-ea"/>
              </a:rPr>
              <a:t>Breast cancer </a:t>
            </a:r>
          </a:p>
          <a:p>
            <a:pPr marL="0" indent="0">
              <a:buNone/>
            </a:pPr>
            <a:r>
              <a:rPr kumimoji="1" lang="en-US" altLang="ja-JP" sz="3300" dirty="0">
                <a:latin typeface="+mj-ea"/>
                <a:ea typeface="+mj-ea"/>
              </a:rPr>
              <a:t>screening and diagnosis</a:t>
            </a:r>
          </a:p>
          <a:p>
            <a:pPr marL="457200" lvl="1" indent="0">
              <a:buNone/>
            </a:pPr>
            <a:r>
              <a:rPr lang="en-US" altLang="ja-JP" sz="2400" kern="0" dirty="0">
                <a:solidFill>
                  <a:srgbClr val="222222"/>
                </a:solidFill>
                <a:effectLst/>
                <a:latin typeface="+mj-ea"/>
                <a:ea typeface="+mj-ea"/>
                <a:cs typeface="ＭＳ Ｐゴシック" panose="020B0600070205080204" pitchFamily="50" charset="-128"/>
              </a:rPr>
              <a:t>One </a:t>
            </a:r>
            <a:r>
              <a:rPr lang="en-US" altLang="ja-JP" sz="2400" kern="0" dirty="0">
                <a:solidFill>
                  <a:srgbClr val="222222"/>
                </a:solidFill>
                <a:latin typeface="+mj-ea"/>
                <a:ea typeface="+mj-ea"/>
                <a:cs typeface="ＭＳ Ｐゴシック" panose="020B0600070205080204" pitchFamily="50" charset="-128"/>
              </a:rPr>
              <a:t>stop-service </a:t>
            </a:r>
          </a:p>
          <a:p>
            <a:pPr marL="457200" lvl="1" indent="0">
              <a:buNone/>
            </a:pPr>
            <a:r>
              <a:rPr lang="en-US" altLang="ja-JP" sz="2400" kern="0" dirty="0">
                <a:solidFill>
                  <a:srgbClr val="222222"/>
                </a:solidFill>
                <a:effectLst/>
                <a:latin typeface="+mj-ea"/>
                <a:ea typeface="+mj-ea"/>
                <a:cs typeface="ＭＳ Ｐゴシック" panose="020B0600070205080204" pitchFamily="50" charset="-128"/>
              </a:rPr>
              <a:t>Female breast cancer specialist and team</a:t>
            </a:r>
            <a:endParaRPr lang="en-US" altLang="ja-JP" sz="2400" kern="0" dirty="0">
              <a:solidFill>
                <a:srgbClr val="222222"/>
              </a:solidFill>
              <a:latin typeface="+mj-ea"/>
              <a:ea typeface="+mj-ea"/>
              <a:cs typeface="ＭＳ Ｐゴシック" panose="020B0600070205080204" pitchFamily="50" charset="-128"/>
            </a:endParaRPr>
          </a:p>
        </p:txBody>
      </p:sp>
      <p:pic>
        <p:nvPicPr>
          <p:cNvPr id="6" name="図 5">
            <a:extLst>
              <a:ext uri="{FF2B5EF4-FFF2-40B4-BE49-F238E27FC236}">
                <a16:creationId xmlns:a16="http://schemas.microsoft.com/office/drawing/2014/main" id="{6847D398-E8C8-48E7-B19F-F261D1E55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54" y="3345024"/>
            <a:ext cx="3063875" cy="3063875"/>
          </a:xfrm>
          <a:prstGeom prst="rect">
            <a:avLst/>
          </a:prstGeom>
        </p:spPr>
      </p:pic>
      <p:pic>
        <p:nvPicPr>
          <p:cNvPr id="8" name="図 7">
            <a:extLst>
              <a:ext uri="{FF2B5EF4-FFF2-40B4-BE49-F238E27FC236}">
                <a16:creationId xmlns:a16="http://schemas.microsoft.com/office/drawing/2014/main" id="{04B5A67F-0CD7-4DAE-B20E-CF54A8CC8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662" y="996545"/>
            <a:ext cx="3310411" cy="2482808"/>
          </a:xfrm>
          <a:prstGeom prst="rect">
            <a:avLst/>
          </a:prstGeom>
        </p:spPr>
      </p:pic>
      <p:sp>
        <p:nvSpPr>
          <p:cNvPr id="12" name="テキスト ボックス 11">
            <a:extLst>
              <a:ext uri="{FF2B5EF4-FFF2-40B4-BE49-F238E27FC236}">
                <a16:creationId xmlns:a16="http://schemas.microsoft.com/office/drawing/2014/main" id="{FE17D6D8-1A68-437B-B16F-8E74610C56F7}"/>
              </a:ext>
            </a:extLst>
          </p:cNvPr>
          <p:cNvSpPr txBox="1"/>
          <p:nvPr/>
        </p:nvSpPr>
        <p:spPr>
          <a:xfrm>
            <a:off x="4034150" y="3360489"/>
            <a:ext cx="2328409" cy="461665"/>
          </a:xfrm>
          <a:prstGeom prst="rect">
            <a:avLst/>
          </a:prstGeom>
          <a:noFill/>
          <a:ln w="38100">
            <a:solidFill>
              <a:srgbClr val="FF6699"/>
            </a:solidFill>
          </a:ln>
        </p:spPr>
        <p:txBody>
          <a:bodyPr wrap="square">
            <a:spAutoFit/>
          </a:bodyPr>
          <a:lstStyle/>
          <a:p>
            <a:pPr algn="ctr"/>
            <a:r>
              <a:rPr lang="en-US" altLang="ja-JP" sz="2400" kern="0" dirty="0">
                <a:solidFill>
                  <a:srgbClr val="222222"/>
                </a:solidFill>
                <a:effectLst/>
                <a:latin typeface="+mj-ea"/>
                <a:ea typeface="+mj-ea"/>
                <a:cs typeface="ＭＳ Ｐゴシック" panose="020B0600070205080204" pitchFamily="50" charset="-128"/>
              </a:rPr>
              <a:t>Mammogram</a:t>
            </a:r>
            <a:endParaRPr lang="ja-JP" altLang="en-US" sz="2400" dirty="0"/>
          </a:p>
        </p:txBody>
      </p:sp>
      <p:sp>
        <p:nvSpPr>
          <p:cNvPr id="14" name="テキスト ボックス 13">
            <a:extLst>
              <a:ext uri="{FF2B5EF4-FFF2-40B4-BE49-F238E27FC236}">
                <a16:creationId xmlns:a16="http://schemas.microsoft.com/office/drawing/2014/main" id="{014CAD60-F257-4BB9-9808-13B2207E095B}"/>
              </a:ext>
            </a:extLst>
          </p:cNvPr>
          <p:cNvSpPr txBox="1"/>
          <p:nvPr/>
        </p:nvSpPr>
        <p:spPr>
          <a:xfrm>
            <a:off x="7740126" y="378662"/>
            <a:ext cx="3310410" cy="461665"/>
          </a:xfrm>
          <a:prstGeom prst="rect">
            <a:avLst/>
          </a:prstGeom>
          <a:noFill/>
          <a:ln w="38100">
            <a:solidFill>
              <a:srgbClr val="FF6699"/>
            </a:solidFill>
          </a:ln>
        </p:spPr>
        <p:txBody>
          <a:bodyPr wrap="square">
            <a:spAutoFit/>
          </a:bodyPr>
          <a:lstStyle/>
          <a:p>
            <a:pPr algn="ctr"/>
            <a:r>
              <a:rPr lang="en-US" altLang="ja-JP" sz="2400" kern="0" dirty="0">
                <a:solidFill>
                  <a:srgbClr val="222222"/>
                </a:solidFill>
                <a:effectLst/>
                <a:latin typeface="+mj-ea"/>
                <a:ea typeface="+mj-ea"/>
                <a:cs typeface="ＭＳ Ｐゴシック" panose="020B0600070205080204" pitchFamily="50" charset="-128"/>
              </a:rPr>
              <a:t>Breast</a:t>
            </a:r>
            <a:r>
              <a:rPr lang="ja-JP" altLang="en-US" sz="2400" kern="0" dirty="0">
                <a:solidFill>
                  <a:srgbClr val="222222"/>
                </a:solidFill>
                <a:effectLst/>
                <a:latin typeface="+mj-ea"/>
                <a:ea typeface="+mj-ea"/>
                <a:cs typeface="ＭＳ Ｐゴシック" panose="020B0600070205080204" pitchFamily="50" charset="-128"/>
              </a:rPr>
              <a:t>　</a:t>
            </a:r>
            <a:r>
              <a:rPr lang="en-US" altLang="ja-JP" sz="2400" kern="0" dirty="0">
                <a:solidFill>
                  <a:srgbClr val="222222"/>
                </a:solidFill>
                <a:effectLst/>
                <a:latin typeface="+mj-ea"/>
                <a:ea typeface="+mj-ea"/>
                <a:cs typeface="ＭＳ Ｐゴシック" panose="020B0600070205080204" pitchFamily="50" charset="-128"/>
              </a:rPr>
              <a:t>ultrasound</a:t>
            </a:r>
            <a:endParaRPr lang="ja-JP" altLang="en-US" sz="2400" dirty="0"/>
          </a:p>
        </p:txBody>
      </p:sp>
      <p:pic>
        <p:nvPicPr>
          <p:cNvPr id="15" name="Picture 7">
            <a:extLst>
              <a:ext uri="{FF2B5EF4-FFF2-40B4-BE49-F238E27FC236}">
                <a16:creationId xmlns:a16="http://schemas.microsoft.com/office/drawing/2014/main" id="{57333124-75D6-4E3F-84B5-234EB1AEA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44641"/>
          <a:stretch>
            <a:fillRect/>
          </a:stretch>
        </p:blipFill>
        <p:spPr bwMode="auto">
          <a:xfrm>
            <a:off x="9541152" y="4320154"/>
            <a:ext cx="2157412"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9F5BB0A2-27CC-4312-95E0-0E78E46FE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166" y="4402683"/>
            <a:ext cx="23622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a:extLst>
              <a:ext uri="{FF2B5EF4-FFF2-40B4-BE49-F238E27FC236}">
                <a16:creationId xmlns:a16="http://schemas.microsoft.com/office/drawing/2014/main" id="{A1A96744-E5FC-4256-9328-0C94F80AE347}"/>
              </a:ext>
            </a:extLst>
          </p:cNvPr>
          <p:cNvSpPr txBox="1"/>
          <p:nvPr/>
        </p:nvSpPr>
        <p:spPr>
          <a:xfrm>
            <a:off x="8261673" y="3721055"/>
            <a:ext cx="2267317" cy="461665"/>
          </a:xfrm>
          <a:prstGeom prst="rect">
            <a:avLst/>
          </a:prstGeom>
          <a:noFill/>
          <a:ln w="28575">
            <a:solidFill>
              <a:srgbClr val="FF6699"/>
            </a:solidFill>
          </a:ln>
        </p:spPr>
        <p:txBody>
          <a:bodyPr wrap="square">
            <a:spAutoFit/>
          </a:bodyPr>
          <a:lstStyle/>
          <a:p>
            <a:pPr algn="ctr"/>
            <a:r>
              <a:rPr lang="en-US" altLang="ja-JP" sz="2400" kern="0" dirty="0">
                <a:solidFill>
                  <a:srgbClr val="222222"/>
                </a:solidFill>
                <a:effectLst/>
                <a:latin typeface="+mj-ea"/>
                <a:ea typeface="+mj-ea"/>
                <a:cs typeface="ＭＳ Ｐゴシック" panose="020B0600070205080204" pitchFamily="50" charset="-128"/>
              </a:rPr>
              <a:t>Breast biopsy</a:t>
            </a:r>
            <a:endParaRPr lang="en-US" altLang="ja-JP" sz="2400" kern="0" dirty="0">
              <a:solidFill>
                <a:srgbClr val="222222"/>
              </a:solidFill>
              <a:latin typeface="+mj-ea"/>
              <a:ea typeface="+mj-ea"/>
              <a:cs typeface="ＭＳ Ｐゴシック" panose="020B0600070205080204" pitchFamily="50" charset="-128"/>
            </a:endParaRPr>
          </a:p>
        </p:txBody>
      </p:sp>
      <p:pic>
        <p:nvPicPr>
          <p:cNvPr id="19" name="Picture 6" descr="矢印のところです">
            <a:extLst>
              <a:ext uri="{FF2B5EF4-FFF2-40B4-BE49-F238E27FC236}">
                <a16:creationId xmlns:a16="http://schemas.microsoft.com/office/drawing/2014/main" id="{C8BDBAEA-F9D4-491E-B0A2-933F553E4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4150" y="4340772"/>
            <a:ext cx="2684602" cy="1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a:extLst>
              <a:ext uri="{FF2B5EF4-FFF2-40B4-BE49-F238E27FC236}">
                <a16:creationId xmlns:a16="http://schemas.microsoft.com/office/drawing/2014/main" id="{BA65B046-2A6E-4D24-B6DB-71FBA0BEB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282"/>
          <a:stretch>
            <a:fillRect/>
          </a:stretch>
        </p:blipFill>
        <p:spPr bwMode="auto">
          <a:xfrm>
            <a:off x="9951505" y="2153790"/>
            <a:ext cx="1781863"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矢印: 右 4">
            <a:extLst>
              <a:ext uri="{FF2B5EF4-FFF2-40B4-BE49-F238E27FC236}">
                <a16:creationId xmlns:a16="http://schemas.microsoft.com/office/drawing/2014/main" id="{5E11CD6A-96D3-424D-8355-8FACB0D1ED3D}"/>
              </a:ext>
            </a:extLst>
          </p:cNvPr>
          <p:cNvSpPr/>
          <p:nvPr/>
        </p:nvSpPr>
        <p:spPr>
          <a:xfrm>
            <a:off x="4370059" y="5063896"/>
            <a:ext cx="335137" cy="2654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2A1F237-F3BF-4929-8EE8-90FCB6BACD77}"/>
              </a:ext>
            </a:extLst>
          </p:cNvPr>
          <p:cNvSpPr txBox="1"/>
          <p:nvPr/>
        </p:nvSpPr>
        <p:spPr>
          <a:xfrm>
            <a:off x="4212246" y="3916764"/>
            <a:ext cx="2328409" cy="369332"/>
          </a:xfrm>
          <a:prstGeom prst="rect">
            <a:avLst/>
          </a:prstGeom>
          <a:noFill/>
        </p:spPr>
        <p:txBody>
          <a:bodyPr wrap="square">
            <a:spAutoFit/>
          </a:bodyPr>
          <a:lstStyle/>
          <a:p>
            <a:r>
              <a:rPr lang="en-US" altLang="ja-JP" dirty="0"/>
              <a:t>X-ray of the breast</a:t>
            </a:r>
            <a:endParaRPr lang="ja-JP" altLang="en-US" dirty="0"/>
          </a:p>
        </p:txBody>
      </p:sp>
    </p:spTree>
    <p:extLst>
      <p:ext uri="{BB962C8B-B14F-4D97-AF65-F5344CB8AC3E}">
        <p14:creationId xmlns:p14="http://schemas.microsoft.com/office/powerpoint/2010/main" val="264990732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74F268B-3E7A-4FC3-A5D2-0D718FD5035A}"/>
              </a:ext>
            </a:extLst>
          </p:cNvPr>
          <p:cNvPicPr>
            <a:picLocks noChangeAspect="1"/>
          </p:cNvPicPr>
          <p:nvPr/>
        </p:nvPicPr>
        <p:blipFill rotWithShape="1">
          <a:blip r:embed="rId3"/>
          <a:srcRect l="9854" t="23299" r="31377" b="27488"/>
          <a:stretch/>
        </p:blipFill>
        <p:spPr>
          <a:xfrm>
            <a:off x="3554235" y="2504220"/>
            <a:ext cx="4837092" cy="3950334"/>
          </a:xfrm>
          <a:prstGeom prst="rect">
            <a:avLst/>
          </a:prstGeom>
          <a:effectLst>
            <a:softEdge rad="317500"/>
          </a:effectLst>
        </p:spPr>
      </p:pic>
      <p:sp>
        <p:nvSpPr>
          <p:cNvPr id="2" name="タイトル 1">
            <a:extLst>
              <a:ext uri="{FF2B5EF4-FFF2-40B4-BE49-F238E27FC236}">
                <a16:creationId xmlns:a16="http://schemas.microsoft.com/office/drawing/2014/main" id="{859834BD-5F82-445E-988D-1AD2CA20B17E}"/>
              </a:ext>
            </a:extLst>
          </p:cNvPr>
          <p:cNvSpPr>
            <a:spLocks noGrp="1"/>
          </p:cNvSpPr>
          <p:nvPr>
            <p:ph type="title"/>
          </p:nvPr>
        </p:nvSpPr>
        <p:spPr>
          <a:xfrm>
            <a:off x="850107" y="260525"/>
            <a:ext cx="10515600" cy="1325563"/>
          </a:xfrm>
        </p:spPr>
        <p:txBody>
          <a:bodyPr/>
          <a:lstStyle/>
          <a:p>
            <a:r>
              <a:rPr lang="en-US" altLang="ja-JP" dirty="0"/>
              <a:t>What we do?</a:t>
            </a:r>
            <a:endParaRPr kumimoji="1" lang="ja-JP" altLang="en-US" dirty="0"/>
          </a:p>
        </p:txBody>
      </p:sp>
      <p:sp>
        <p:nvSpPr>
          <p:cNvPr id="3" name="コンテンツ プレースホルダー 2">
            <a:extLst>
              <a:ext uri="{FF2B5EF4-FFF2-40B4-BE49-F238E27FC236}">
                <a16:creationId xmlns:a16="http://schemas.microsoft.com/office/drawing/2014/main" id="{C073D8B7-1AB2-489C-8B7A-318E625B7084}"/>
              </a:ext>
            </a:extLst>
          </p:cNvPr>
          <p:cNvSpPr>
            <a:spLocks noGrp="1"/>
          </p:cNvSpPr>
          <p:nvPr>
            <p:ph idx="1"/>
          </p:nvPr>
        </p:nvSpPr>
        <p:spPr>
          <a:xfrm>
            <a:off x="1080424" y="1368679"/>
            <a:ext cx="10515599" cy="852865"/>
          </a:xfrm>
          <a:solidFill>
            <a:srgbClr val="FFFFFF">
              <a:alpha val="63922"/>
            </a:srgbClr>
          </a:solidFill>
        </p:spPr>
        <p:txBody>
          <a:bodyPr>
            <a:normAutofit fontScale="92500" lnSpcReduction="10000"/>
          </a:bodyPr>
          <a:lstStyle/>
          <a:p>
            <a:pPr marL="0" indent="0">
              <a:buNone/>
            </a:pPr>
            <a:r>
              <a:rPr lang="en-US" altLang="ja-JP" kern="0" dirty="0">
                <a:solidFill>
                  <a:srgbClr val="222222"/>
                </a:solidFill>
                <a:latin typeface="+mj-ea"/>
                <a:ea typeface="+mj-ea"/>
                <a:cs typeface="ＭＳ Ｐゴシック" panose="020B0600070205080204" pitchFamily="50" charset="-128"/>
              </a:rPr>
              <a:t>Breast Cancer treatment in the partner with </a:t>
            </a:r>
          </a:p>
          <a:p>
            <a:pPr marL="0" indent="0">
              <a:buNone/>
            </a:pPr>
            <a:r>
              <a:rPr lang="en-US" altLang="ja-JP" kern="0" dirty="0">
                <a:solidFill>
                  <a:srgbClr val="222222"/>
                </a:solidFill>
                <a:latin typeface="+mj-ea"/>
                <a:ea typeface="+mj-ea"/>
                <a:cs typeface="ＭＳ Ｐゴシック" panose="020B0600070205080204" pitchFamily="50" charset="-128"/>
              </a:rPr>
              <a:t>cancer center, local hospitals and university hospitals</a:t>
            </a:r>
            <a:r>
              <a:rPr lang="ja-JP" altLang="en-US" kern="0" dirty="0">
                <a:solidFill>
                  <a:srgbClr val="222222"/>
                </a:solidFill>
                <a:latin typeface="+mj-ea"/>
                <a:ea typeface="+mj-ea"/>
                <a:cs typeface="ＭＳ Ｐゴシック" panose="020B0600070205080204" pitchFamily="50" charset="-128"/>
              </a:rPr>
              <a:t> </a:t>
            </a:r>
            <a:r>
              <a:rPr lang="en-US" altLang="ja-JP" kern="0" dirty="0">
                <a:solidFill>
                  <a:srgbClr val="222222"/>
                </a:solidFill>
                <a:latin typeface="+mj-ea"/>
                <a:ea typeface="+mj-ea"/>
                <a:cs typeface="ＭＳ Ｐゴシック" panose="020B0600070205080204" pitchFamily="50" charset="-128"/>
              </a:rPr>
              <a:t>in</a:t>
            </a:r>
            <a:r>
              <a:rPr lang="ja-JP" altLang="en-US" kern="0" dirty="0">
                <a:solidFill>
                  <a:srgbClr val="222222"/>
                </a:solidFill>
                <a:latin typeface="+mj-ea"/>
                <a:ea typeface="+mj-ea"/>
                <a:cs typeface="ＭＳ Ｐゴシック" panose="020B0600070205080204" pitchFamily="50" charset="-128"/>
              </a:rPr>
              <a:t> </a:t>
            </a:r>
            <a:r>
              <a:rPr lang="en-US" altLang="ja-JP" kern="0" dirty="0">
                <a:solidFill>
                  <a:srgbClr val="222222"/>
                </a:solidFill>
                <a:latin typeface="+mj-ea"/>
                <a:ea typeface="+mj-ea"/>
                <a:cs typeface="ＭＳ Ｐゴシック" panose="020B0600070205080204" pitchFamily="50" charset="-128"/>
              </a:rPr>
              <a:t>Kansai area.</a:t>
            </a:r>
            <a:endParaRPr lang="ja-JP" altLang="en-US" dirty="0"/>
          </a:p>
          <a:p>
            <a:pPr marL="0" indent="0">
              <a:buNone/>
            </a:pPr>
            <a:endParaRPr kumimoji="1" lang="ja-JP" altLang="en-US" dirty="0"/>
          </a:p>
        </p:txBody>
      </p:sp>
      <p:pic>
        <p:nvPicPr>
          <p:cNvPr id="7" name="図 6">
            <a:extLst>
              <a:ext uri="{FF2B5EF4-FFF2-40B4-BE49-F238E27FC236}">
                <a16:creationId xmlns:a16="http://schemas.microsoft.com/office/drawing/2014/main" id="{53471D75-C54D-46D2-B186-E6BC4A64D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519" y="4961610"/>
            <a:ext cx="1995675" cy="536848"/>
          </a:xfrm>
          <a:prstGeom prst="rect">
            <a:avLst/>
          </a:prstGeom>
        </p:spPr>
      </p:pic>
      <p:pic>
        <p:nvPicPr>
          <p:cNvPr id="9" name="図 8">
            <a:extLst>
              <a:ext uri="{FF2B5EF4-FFF2-40B4-BE49-F238E27FC236}">
                <a16:creationId xmlns:a16="http://schemas.microsoft.com/office/drawing/2014/main" id="{8E6AE180-D861-4A45-95BB-FCF67C2EA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30" y="4889065"/>
            <a:ext cx="1675798" cy="506938"/>
          </a:xfrm>
          <a:prstGeom prst="rect">
            <a:avLst/>
          </a:prstGeom>
        </p:spPr>
      </p:pic>
      <p:pic>
        <p:nvPicPr>
          <p:cNvPr id="11" name="図 10">
            <a:extLst>
              <a:ext uri="{FF2B5EF4-FFF2-40B4-BE49-F238E27FC236}">
                <a16:creationId xmlns:a16="http://schemas.microsoft.com/office/drawing/2014/main" id="{104D76F5-8036-40B2-B945-C21B079E4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073" y="3662893"/>
            <a:ext cx="2724915" cy="531359"/>
          </a:xfrm>
          <a:prstGeom prst="rect">
            <a:avLst/>
          </a:prstGeom>
        </p:spPr>
      </p:pic>
      <p:pic>
        <p:nvPicPr>
          <p:cNvPr id="13" name="図 12">
            <a:extLst>
              <a:ext uri="{FF2B5EF4-FFF2-40B4-BE49-F238E27FC236}">
                <a16:creationId xmlns:a16="http://schemas.microsoft.com/office/drawing/2014/main" id="{BE188FD9-34C9-4456-860B-C6C0F7777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1327" y="4194252"/>
            <a:ext cx="2408858" cy="312412"/>
          </a:xfrm>
          <a:prstGeom prst="rect">
            <a:avLst/>
          </a:prstGeom>
        </p:spPr>
      </p:pic>
      <p:pic>
        <p:nvPicPr>
          <p:cNvPr id="15" name="図 14">
            <a:extLst>
              <a:ext uri="{FF2B5EF4-FFF2-40B4-BE49-F238E27FC236}">
                <a16:creationId xmlns:a16="http://schemas.microsoft.com/office/drawing/2014/main" id="{908101DA-694D-4FE6-A5B4-4E21681F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6519" y="5703566"/>
            <a:ext cx="2264100" cy="472660"/>
          </a:xfrm>
          <a:prstGeom prst="rect">
            <a:avLst/>
          </a:prstGeom>
        </p:spPr>
      </p:pic>
      <p:pic>
        <p:nvPicPr>
          <p:cNvPr id="17" name="図 16">
            <a:extLst>
              <a:ext uri="{FF2B5EF4-FFF2-40B4-BE49-F238E27FC236}">
                <a16:creationId xmlns:a16="http://schemas.microsoft.com/office/drawing/2014/main" id="{54AF0843-4289-407E-8791-504226541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08" y="4237830"/>
            <a:ext cx="1775739" cy="497381"/>
          </a:xfrm>
          <a:prstGeom prst="rect">
            <a:avLst/>
          </a:prstGeom>
        </p:spPr>
      </p:pic>
      <p:pic>
        <p:nvPicPr>
          <p:cNvPr id="19" name="図 18">
            <a:extLst>
              <a:ext uri="{FF2B5EF4-FFF2-40B4-BE49-F238E27FC236}">
                <a16:creationId xmlns:a16="http://schemas.microsoft.com/office/drawing/2014/main" id="{27E31207-4B99-4F95-BC1C-8FF628019E4E}"/>
              </a:ext>
            </a:extLst>
          </p:cNvPr>
          <p:cNvPicPr>
            <a:picLocks noChangeAspect="1"/>
          </p:cNvPicPr>
          <p:nvPr/>
        </p:nvPicPr>
        <p:blipFill rotWithShape="1">
          <a:blip r:embed="rId10">
            <a:extLst>
              <a:ext uri="{28A0092B-C50C-407E-A947-70E740481C1C}">
                <a14:useLocalDpi xmlns:a14="http://schemas.microsoft.com/office/drawing/2010/main" val="0"/>
              </a:ext>
            </a:extLst>
          </a:blip>
          <a:srcRect r="37709" b="-291"/>
          <a:stretch/>
        </p:blipFill>
        <p:spPr>
          <a:xfrm>
            <a:off x="8489496" y="4728962"/>
            <a:ext cx="2212519" cy="472863"/>
          </a:xfrm>
          <a:prstGeom prst="rect">
            <a:avLst/>
          </a:prstGeom>
        </p:spPr>
      </p:pic>
      <p:pic>
        <p:nvPicPr>
          <p:cNvPr id="21" name="図 20">
            <a:extLst>
              <a:ext uri="{FF2B5EF4-FFF2-40B4-BE49-F238E27FC236}">
                <a16:creationId xmlns:a16="http://schemas.microsoft.com/office/drawing/2014/main" id="{BC00DA4E-260E-4093-8FD3-3C340D5970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696" y="2619636"/>
            <a:ext cx="2072685" cy="387527"/>
          </a:xfrm>
          <a:prstGeom prst="rect">
            <a:avLst/>
          </a:prstGeom>
        </p:spPr>
      </p:pic>
      <p:sp>
        <p:nvSpPr>
          <p:cNvPr id="24" name="AutoShape 4" descr="神戸大学医学部附属病院">
            <a:extLst>
              <a:ext uri="{FF2B5EF4-FFF2-40B4-BE49-F238E27FC236}">
                <a16:creationId xmlns:a16="http://schemas.microsoft.com/office/drawing/2014/main" id="{BD3E16F7-65AE-4E29-BEDC-0558783ED1AB}"/>
              </a:ext>
            </a:extLst>
          </p:cNvPr>
          <p:cNvSpPr>
            <a:spLocks noChangeAspect="1" noChangeArrowheads="1"/>
          </p:cNvSpPr>
          <p:nvPr/>
        </p:nvSpPr>
        <p:spPr bwMode="auto">
          <a:xfrm>
            <a:off x="5943600" y="3443747"/>
            <a:ext cx="217993" cy="217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AutoShape 6" descr="神戸大学医学部附属病院">
            <a:extLst>
              <a:ext uri="{FF2B5EF4-FFF2-40B4-BE49-F238E27FC236}">
                <a16:creationId xmlns:a16="http://schemas.microsoft.com/office/drawing/2014/main" id="{4DAF0FC6-AAF0-4317-BEA2-D68FFABA8028}"/>
              </a:ext>
            </a:extLst>
          </p:cNvPr>
          <p:cNvSpPr>
            <a:spLocks noChangeAspect="1" noChangeArrowheads="1"/>
          </p:cNvSpPr>
          <p:nvPr/>
        </p:nvSpPr>
        <p:spPr bwMode="auto">
          <a:xfrm>
            <a:off x="6075141" y="3894283"/>
            <a:ext cx="217993" cy="217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0" name="図 29">
            <a:extLst>
              <a:ext uri="{FF2B5EF4-FFF2-40B4-BE49-F238E27FC236}">
                <a16:creationId xmlns:a16="http://schemas.microsoft.com/office/drawing/2014/main" id="{8F763EC6-E5AF-4088-8533-E237168B978B}"/>
              </a:ext>
            </a:extLst>
          </p:cNvPr>
          <p:cNvPicPr>
            <a:picLocks noChangeAspect="1"/>
          </p:cNvPicPr>
          <p:nvPr/>
        </p:nvPicPr>
        <p:blipFill rotWithShape="1">
          <a:blip r:embed="rId12"/>
          <a:srcRect l="40333" t="14150" r="29286" b="77602"/>
          <a:stretch/>
        </p:blipFill>
        <p:spPr>
          <a:xfrm>
            <a:off x="772497" y="3148165"/>
            <a:ext cx="2649219" cy="404578"/>
          </a:xfrm>
          <a:prstGeom prst="rect">
            <a:avLst/>
          </a:prstGeom>
        </p:spPr>
      </p:pic>
      <p:pic>
        <p:nvPicPr>
          <p:cNvPr id="32" name="図 31">
            <a:extLst>
              <a:ext uri="{FF2B5EF4-FFF2-40B4-BE49-F238E27FC236}">
                <a16:creationId xmlns:a16="http://schemas.microsoft.com/office/drawing/2014/main" id="{0F8C142B-C4CA-437F-8A73-CBBB5E246B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371" y="5635601"/>
            <a:ext cx="1542656" cy="531359"/>
          </a:xfrm>
          <a:prstGeom prst="rect">
            <a:avLst/>
          </a:prstGeom>
        </p:spPr>
      </p:pic>
      <p:sp>
        <p:nvSpPr>
          <p:cNvPr id="20" name="テキスト ボックス 19">
            <a:extLst>
              <a:ext uri="{FF2B5EF4-FFF2-40B4-BE49-F238E27FC236}">
                <a16:creationId xmlns:a16="http://schemas.microsoft.com/office/drawing/2014/main" id="{D424CE93-0924-4D39-A6A6-A8B662D60625}"/>
              </a:ext>
            </a:extLst>
          </p:cNvPr>
          <p:cNvSpPr txBox="1"/>
          <p:nvPr/>
        </p:nvSpPr>
        <p:spPr>
          <a:xfrm>
            <a:off x="6944895" y="4787201"/>
            <a:ext cx="848309" cy="369332"/>
          </a:xfrm>
          <a:prstGeom prst="rect">
            <a:avLst/>
          </a:prstGeom>
          <a:solidFill>
            <a:srgbClr val="F6F8FC"/>
          </a:solidFill>
        </p:spPr>
        <p:txBody>
          <a:bodyPr wrap="none" rtlCol="0">
            <a:spAutoFit/>
          </a:bodyPr>
          <a:lstStyle/>
          <a:p>
            <a:r>
              <a:rPr kumimoji="1" lang="en-US" altLang="ja-JP" dirty="0"/>
              <a:t>Osaka</a:t>
            </a:r>
            <a:endParaRPr kumimoji="1" lang="ja-JP" altLang="en-US" dirty="0"/>
          </a:p>
        </p:txBody>
      </p:sp>
      <p:sp>
        <p:nvSpPr>
          <p:cNvPr id="22" name="テキスト ボックス 21">
            <a:extLst>
              <a:ext uri="{FF2B5EF4-FFF2-40B4-BE49-F238E27FC236}">
                <a16:creationId xmlns:a16="http://schemas.microsoft.com/office/drawing/2014/main" id="{8E9FA9AF-B8EF-4CA6-91BD-51D3A7174C1B}"/>
              </a:ext>
            </a:extLst>
          </p:cNvPr>
          <p:cNvSpPr txBox="1"/>
          <p:nvPr/>
        </p:nvSpPr>
        <p:spPr>
          <a:xfrm>
            <a:off x="5793590" y="4053164"/>
            <a:ext cx="736005" cy="369332"/>
          </a:xfrm>
          <a:prstGeom prst="rect">
            <a:avLst/>
          </a:prstGeom>
          <a:solidFill>
            <a:srgbClr val="F6F8FC"/>
          </a:solidFill>
        </p:spPr>
        <p:txBody>
          <a:bodyPr wrap="square" rtlCol="0">
            <a:spAutoFit/>
          </a:bodyPr>
          <a:lstStyle/>
          <a:p>
            <a:r>
              <a:rPr kumimoji="1" lang="en-US" altLang="ja-JP" dirty="0"/>
              <a:t>Kobe</a:t>
            </a:r>
            <a:endParaRPr kumimoji="1" lang="ja-JP" altLang="en-US" dirty="0"/>
          </a:p>
        </p:txBody>
      </p:sp>
      <p:pic>
        <p:nvPicPr>
          <p:cNvPr id="23" name="図 22">
            <a:extLst>
              <a:ext uri="{FF2B5EF4-FFF2-40B4-BE49-F238E27FC236}">
                <a16:creationId xmlns:a16="http://schemas.microsoft.com/office/drawing/2014/main" id="{B4FF65A1-6202-416D-BE8C-CE5436862CF2}"/>
              </a:ext>
            </a:extLst>
          </p:cNvPr>
          <p:cNvPicPr>
            <a:picLocks noChangeAspect="1"/>
          </p:cNvPicPr>
          <p:nvPr/>
        </p:nvPicPr>
        <p:blipFill rotWithShape="1">
          <a:blip r:embed="rId14">
            <a:extLst>
              <a:ext uri="{28A0092B-C50C-407E-A947-70E740481C1C}">
                <a14:useLocalDpi xmlns:a14="http://schemas.microsoft.com/office/drawing/2010/main" val="0"/>
              </a:ext>
            </a:extLst>
          </a:blip>
          <a:srcRect r="73063"/>
          <a:stretch/>
        </p:blipFill>
        <p:spPr>
          <a:xfrm>
            <a:off x="6532515" y="4112276"/>
            <a:ext cx="360007" cy="334125"/>
          </a:xfrm>
          <a:prstGeom prst="rect">
            <a:avLst/>
          </a:prstGeom>
          <a:ln w="38100">
            <a:solidFill>
              <a:srgbClr val="FF6699"/>
            </a:solidFill>
          </a:ln>
        </p:spPr>
      </p:pic>
    </p:spTree>
    <p:extLst>
      <p:ext uri="{BB962C8B-B14F-4D97-AF65-F5344CB8AC3E}">
        <p14:creationId xmlns:p14="http://schemas.microsoft.com/office/powerpoint/2010/main" val="287737717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D6DC5-2CD5-4A2C-A6B5-13B32BC9A613}"/>
              </a:ext>
            </a:extLst>
          </p:cNvPr>
          <p:cNvSpPr>
            <a:spLocks noGrp="1"/>
          </p:cNvSpPr>
          <p:nvPr>
            <p:ph type="title"/>
          </p:nvPr>
        </p:nvSpPr>
        <p:spPr/>
        <p:txBody>
          <a:bodyPr/>
          <a:lstStyle/>
          <a:p>
            <a:r>
              <a:rPr lang="en-US" altLang="ja-JP" i="0" dirty="0">
                <a:solidFill>
                  <a:srgbClr val="4C4943"/>
                </a:solidFill>
                <a:effectLst/>
              </a:rPr>
              <a:t>Relaxing environment</a:t>
            </a:r>
            <a:endParaRPr kumimoji="1" lang="ja-JP" altLang="en-US" dirty="0"/>
          </a:p>
        </p:txBody>
      </p:sp>
      <p:sp>
        <p:nvSpPr>
          <p:cNvPr id="3" name="コンテンツ プレースホルダー 2">
            <a:extLst>
              <a:ext uri="{FF2B5EF4-FFF2-40B4-BE49-F238E27FC236}">
                <a16:creationId xmlns:a16="http://schemas.microsoft.com/office/drawing/2014/main" id="{FF50F7C9-3A08-41D8-8B21-EF1CFD6AF00F}"/>
              </a:ext>
            </a:extLst>
          </p:cNvPr>
          <p:cNvSpPr>
            <a:spLocks noGrp="1"/>
          </p:cNvSpPr>
          <p:nvPr>
            <p:ph idx="1"/>
          </p:nvPr>
        </p:nvSpPr>
        <p:spPr>
          <a:xfrm>
            <a:off x="1005349" y="1690687"/>
            <a:ext cx="4189315" cy="4700281"/>
          </a:xfrm>
        </p:spPr>
        <p:txBody>
          <a:bodyPr>
            <a:normAutofit/>
          </a:bodyPr>
          <a:lstStyle/>
          <a:p>
            <a:r>
              <a:rPr lang="en-US" altLang="ja-JP" kern="0" dirty="0">
                <a:solidFill>
                  <a:srgbClr val="222222"/>
                </a:solidFill>
                <a:effectLst/>
                <a:latin typeface="+mj-lt"/>
                <a:ea typeface="ＭＳ Ｐゴシック" panose="020B0600070205080204" pitchFamily="50" charset="-128"/>
                <a:cs typeface="ＭＳ Ｐゴシック" panose="020B0600070205080204" pitchFamily="50" charset="-128"/>
              </a:rPr>
              <a:t>Located in </a:t>
            </a:r>
            <a:r>
              <a:rPr lang="en-US" altLang="ja-JP" kern="0" dirty="0" err="1">
                <a:solidFill>
                  <a:srgbClr val="222222"/>
                </a:solidFill>
                <a:effectLst/>
                <a:latin typeface="+mj-lt"/>
                <a:ea typeface="ＭＳ Ｐゴシック" panose="020B0600070205080204" pitchFamily="50" charset="-128"/>
                <a:cs typeface="ＭＳ Ｐゴシック" panose="020B0600070205080204" pitchFamily="50" charset="-128"/>
              </a:rPr>
              <a:t>Ashiya</a:t>
            </a:r>
            <a:r>
              <a:rPr lang="en-US" altLang="ja-JP" kern="0" dirty="0">
                <a:solidFill>
                  <a:srgbClr val="222222"/>
                </a:solidFill>
                <a:effectLst/>
                <a:latin typeface="+mj-lt"/>
                <a:ea typeface="ＭＳ Ｐゴシック" panose="020B0600070205080204" pitchFamily="50" charset="-128"/>
                <a:cs typeface="ＭＳ Ｐゴシック" panose="020B0600070205080204" pitchFamily="50" charset="-128"/>
              </a:rPr>
              <a:t> city</a:t>
            </a:r>
            <a:endParaRPr lang="en-US" altLang="ja-JP" kern="0" dirty="0">
              <a:solidFill>
                <a:srgbClr val="222222"/>
              </a:solidFill>
              <a:latin typeface="+mj-lt"/>
              <a:ea typeface="ＭＳ Ｐゴシック" panose="020B0600070205080204" pitchFamily="50" charset="-128"/>
              <a:cs typeface="ＭＳ Ｐゴシック" panose="020B0600070205080204" pitchFamily="50" charset="-128"/>
            </a:endParaRPr>
          </a:p>
          <a:p>
            <a:pPr lvl="1"/>
            <a:r>
              <a:rPr lang="en-US" altLang="ja-JP" sz="2800" kern="0" dirty="0">
                <a:solidFill>
                  <a:srgbClr val="222222"/>
                </a:solidFill>
                <a:effectLst/>
                <a:latin typeface="+mj-lt"/>
                <a:ea typeface="ＭＳ Ｐゴシック" panose="020B0600070205080204" pitchFamily="50" charset="-128"/>
                <a:cs typeface="ＭＳ Ｐゴシック" panose="020B0600070205080204" pitchFamily="50" charset="-128"/>
              </a:rPr>
              <a:t>Charming and cozy neighborhood </a:t>
            </a:r>
          </a:p>
          <a:p>
            <a:pPr lvl="1"/>
            <a:r>
              <a:rPr lang="en-US" altLang="ja-JP" sz="2800" kern="0" dirty="0">
                <a:solidFill>
                  <a:srgbClr val="222222"/>
                </a:solidFill>
                <a:latin typeface="+mj-lt"/>
                <a:ea typeface="ＭＳ Ｐゴシック" panose="020B0600070205080204" pitchFamily="50" charset="-128"/>
                <a:cs typeface="ＭＳ Ｐゴシック" panose="020B0600070205080204" pitchFamily="50" charset="-128"/>
              </a:rPr>
              <a:t>Easy access to Osaka, Kobe and Kyoto</a:t>
            </a:r>
            <a:endParaRPr lang="en-US" altLang="ja-JP" sz="2800" kern="0" dirty="0">
              <a:solidFill>
                <a:srgbClr val="222222"/>
              </a:solidFill>
              <a:effectLst/>
              <a:latin typeface="+mj-lt"/>
              <a:ea typeface="ＭＳ Ｐゴシック" panose="020B0600070205080204" pitchFamily="50" charset="-128"/>
              <a:cs typeface="ＭＳ Ｐゴシック" panose="020B0600070205080204" pitchFamily="50" charset="-128"/>
            </a:endParaRPr>
          </a:p>
          <a:p>
            <a:r>
              <a:rPr lang="en-US" altLang="ja-JP" kern="0" dirty="0">
                <a:solidFill>
                  <a:srgbClr val="222222"/>
                </a:solidFill>
                <a:effectLst/>
                <a:latin typeface="+mj-lt"/>
                <a:ea typeface="ＭＳ Ｐゴシック" panose="020B0600070205080204" pitchFamily="50" charset="-128"/>
                <a:cs typeface="ＭＳ Ｐゴシック" panose="020B0600070205080204" pitchFamily="50" charset="-128"/>
              </a:rPr>
              <a:t>Art</a:t>
            </a:r>
            <a:r>
              <a:rPr lang="ja-JP" altLang="en-US" kern="0" dirty="0">
                <a:solidFill>
                  <a:srgbClr val="222222"/>
                </a:solidFill>
                <a:latin typeface="+mj-lt"/>
                <a:ea typeface="ＭＳ Ｐゴシック" panose="020B0600070205080204" pitchFamily="50" charset="-128"/>
                <a:cs typeface="ＭＳ Ｐゴシック" panose="020B0600070205080204" pitchFamily="50" charset="-128"/>
              </a:rPr>
              <a:t> </a:t>
            </a:r>
            <a:r>
              <a:rPr lang="en-US" altLang="ja-JP" kern="0" dirty="0">
                <a:solidFill>
                  <a:srgbClr val="222222"/>
                </a:solidFill>
                <a:latin typeface="+mj-lt"/>
                <a:ea typeface="ＭＳ Ｐゴシック" panose="020B0600070205080204" pitchFamily="50" charset="-128"/>
                <a:cs typeface="ＭＳ Ｐゴシック" panose="020B0600070205080204" pitchFamily="50" charset="-128"/>
              </a:rPr>
              <a:t>&amp;</a:t>
            </a:r>
            <a:r>
              <a:rPr lang="ja-JP" altLang="en-US" kern="0" dirty="0">
                <a:solidFill>
                  <a:srgbClr val="222222"/>
                </a:solidFill>
                <a:latin typeface="+mj-lt"/>
                <a:ea typeface="ＭＳ Ｐゴシック" panose="020B0600070205080204" pitchFamily="50" charset="-128"/>
                <a:cs typeface="ＭＳ Ｐゴシック" panose="020B0600070205080204" pitchFamily="50" charset="-128"/>
              </a:rPr>
              <a:t> </a:t>
            </a:r>
            <a:r>
              <a:rPr lang="en-US" altLang="ja-JP" kern="0" dirty="0">
                <a:solidFill>
                  <a:srgbClr val="222222"/>
                </a:solidFill>
                <a:latin typeface="+mj-lt"/>
                <a:ea typeface="ＭＳ Ｐゴシック" panose="020B0600070205080204" pitchFamily="50" charset="-128"/>
                <a:cs typeface="ＭＳ Ｐゴシック" panose="020B0600070205080204" pitchFamily="50" charset="-128"/>
              </a:rPr>
              <a:t>music</a:t>
            </a:r>
          </a:p>
          <a:p>
            <a:pPr lvl="1"/>
            <a:r>
              <a:rPr lang="en-US" altLang="ja-JP" sz="2800" kern="0" dirty="0">
                <a:solidFill>
                  <a:srgbClr val="222222"/>
                </a:solidFill>
                <a:latin typeface="+mj-lt"/>
                <a:ea typeface="ＭＳ Ｐゴシック" panose="020B0600070205080204" pitchFamily="50" charset="-128"/>
                <a:cs typeface="ＭＳ Ｐゴシック" panose="020B0600070205080204" pitchFamily="50" charset="-128"/>
              </a:rPr>
              <a:t>M</a:t>
            </a:r>
            <a:r>
              <a:rPr lang="en-US" altLang="ja-JP" sz="2800" kern="0" dirty="0">
                <a:solidFill>
                  <a:srgbClr val="222222"/>
                </a:solidFill>
                <a:effectLst/>
                <a:latin typeface="+mj-lt"/>
                <a:ea typeface="ＭＳ Ｐゴシック" panose="020B0600070205080204" pitchFamily="50" charset="-128"/>
                <a:cs typeface="ＭＳ Ｐゴシック" panose="020B0600070205080204" pitchFamily="50" charset="-128"/>
              </a:rPr>
              <a:t>odern interior design</a:t>
            </a:r>
            <a:endParaRPr lang="en-US" altLang="ja-JP" sz="2800" kern="0" dirty="0">
              <a:solidFill>
                <a:srgbClr val="222222"/>
              </a:solidFill>
              <a:latin typeface="+mj-lt"/>
              <a:ea typeface="ＭＳ Ｐゴシック" panose="020B0600070205080204" pitchFamily="50" charset="-128"/>
              <a:cs typeface="ＭＳ Ｐゴシック" panose="020B0600070205080204" pitchFamily="50" charset="-128"/>
            </a:endParaRPr>
          </a:p>
          <a:p>
            <a:r>
              <a:rPr lang="en-US" altLang="ja-JP" kern="0" dirty="0">
                <a:solidFill>
                  <a:srgbClr val="222222"/>
                </a:solidFill>
                <a:effectLst/>
                <a:latin typeface="+mj-lt"/>
                <a:ea typeface="ＭＳ Ｐゴシック" panose="020B0600070205080204" pitchFamily="50" charset="-128"/>
                <a:cs typeface="ＭＳ Ｐゴシック" panose="020B0600070205080204" pitchFamily="50" charset="-128"/>
              </a:rPr>
              <a:t>Female medical staff</a:t>
            </a:r>
            <a:endParaRPr kumimoji="1" lang="ja-JP" altLang="en-US" dirty="0">
              <a:latin typeface="+mj-lt"/>
            </a:endParaRPr>
          </a:p>
        </p:txBody>
      </p:sp>
      <p:pic>
        <p:nvPicPr>
          <p:cNvPr id="9" name="図 8">
            <a:extLst>
              <a:ext uri="{FF2B5EF4-FFF2-40B4-BE49-F238E27FC236}">
                <a16:creationId xmlns:a16="http://schemas.microsoft.com/office/drawing/2014/main" id="{10BA253F-ED75-4F4E-8DFD-8D788E577C87}"/>
              </a:ext>
            </a:extLst>
          </p:cNvPr>
          <p:cNvPicPr>
            <a:picLocks noChangeAspect="1"/>
          </p:cNvPicPr>
          <p:nvPr/>
        </p:nvPicPr>
        <p:blipFill rotWithShape="1">
          <a:blip r:embed="rId2">
            <a:extLst>
              <a:ext uri="{28A0092B-C50C-407E-A947-70E740481C1C}">
                <a14:useLocalDpi xmlns:a14="http://schemas.microsoft.com/office/drawing/2010/main" val="0"/>
              </a:ext>
            </a:extLst>
          </a:blip>
          <a:srcRect r="6626"/>
          <a:stretch/>
        </p:blipFill>
        <p:spPr>
          <a:xfrm>
            <a:off x="5366593" y="4085823"/>
            <a:ext cx="3092003" cy="2483558"/>
          </a:xfrm>
          <a:prstGeom prst="rect">
            <a:avLst/>
          </a:prstGeom>
          <a:effectLst>
            <a:softEdge rad="127000"/>
          </a:effectLst>
        </p:spPr>
      </p:pic>
      <p:pic>
        <p:nvPicPr>
          <p:cNvPr id="6" name="図 5">
            <a:extLst>
              <a:ext uri="{FF2B5EF4-FFF2-40B4-BE49-F238E27FC236}">
                <a16:creationId xmlns:a16="http://schemas.microsoft.com/office/drawing/2014/main" id="{CFDF259B-6114-4D1A-885F-C2C99BB78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021" y="1298464"/>
            <a:ext cx="3015385" cy="2759009"/>
          </a:xfrm>
          <a:prstGeom prst="rect">
            <a:avLst/>
          </a:prstGeom>
          <a:effectLst>
            <a:softEdge rad="127000"/>
          </a:effectLst>
        </p:spPr>
      </p:pic>
      <p:pic>
        <p:nvPicPr>
          <p:cNvPr id="10" name="図 9">
            <a:extLst>
              <a:ext uri="{FF2B5EF4-FFF2-40B4-BE49-F238E27FC236}">
                <a16:creationId xmlns:a16="http://schemas.microsoft.com/office/drawing/2014/main" id="{5A58907A-6C6D-41BB-A422-E9F995AD81E2}"/>
              </a:ext>
            </a:extLst>
          </p:cNvPr>
          <p:cNvPicPr>
            <a:picLocks noChangeAspect="1"/>
          </p:cNvPicPr>
          <p:nvPr/>
        </p:nvPicPr>
        <p:blipFill rotWithShape="1">
          <a:blip r:embed="rId4">
            <a:extLst>
              <a:ext uri="{28A0092B-C50C-407E-A947-70E740481C1C}">
                <a14:useLocalDpi xmlns:a14="http://schemas.microsoft.com/office/drawing/2010/main" val="0"/>
              </a:ext>
            </a:extLst>
          </a:blip>
          <a:srcRect l="-938" t="3980" r="-1" b="16246"/>
          <a:stretch/>
        </p:blipFill>
        <p:spPr>
          <a:xfrm>
            <a:off x="8250926" y="4066985"/>
            <a:ext cx="3716480" cy="2502396"/>
          </a:xfrm>
          <a:prstGeom prst="rect">
            <a:avLst/>
          </a:prstGeom>
          <a:effectLst>
            <a:softEdge rad="127000"/>
          </a:effectLst>
        </p:spPr>
      </p:pic>
      <p:pic>
        <p:nvPicPr>
          <p:cNvPr id="12" name="図 11">
            <a:extLst>
              <a:ext uri="{FF2B5EF4-FFF2-40B4-BE49-F238E27FC236}">
                <a16:creationId xmlns:a16="http://schemas.microsoft.com/office/drawing/2014/main" id="{58CB250A-1CA6-45FC-A05B-203623C8E51C}"/>
              </a:ext>
            </a:extLst>
          </p:cNvPr>
          <p:cNvPicPr>
            <a:picLocks noChangeAspect="1"/>
          </p:cNvPicPr>
          <p:nvPr/>
        </p:nvPicPr>
        <p:blipFill rotWithShape="1">
          <a:blip r:embed="rId5">
            <a:extLst>
              <a:ext uri="{28A0092B-C50C-407E-A947-70E740481C1C}">
                <a14:useLocalDpi xmlns:a14="http://schemas.microsoft.com/office/drawing/2010/main" val="0"/>
              </a:ext>
            </a:extLst>
          </a:blip>
          <a:srcRect r="15411"/>
          <a:stretch/>
        </p:blipFill>
        <p:spPr>
          <a:xfrm>
            <a:off x="5808270" y="1315628"/>
            <a:ext cx="3143751" cy="2787359"/>
          </a:xfrm>
          <a:prstGeom prst="rect">
            <a:avLst/>
          </a:prstGeom>
          <a:effectLst>
            <a:softEdge rad="127000"/>
          </a:effectLst>
        </p:spPr>
      </p:pic>
    </p:spTree>
    <p:extLst>
      <p:ext uri="{BB962C8B-B14F-4D97-AF65-F5344CB8AC3E}">
        <p14:creationId xmlns:p14="http://schemas.microsoft.com/office/powerpoint/2010/main" val="223832276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pPr eaLnBrk="1" hangingPunct="1"/>
            <a:r>
              <a:rPr lang="en-US" altLang="ja-JP" sz="4000" dirty="0">
                <a:cs typeface="Meiryo UI" pitchFamily="50" charset="-128"/>
              </a:rPr>
              <a:t>Breast cancer in Japan</a:t>
            </a:r>
            <a:endParaRPr lang="ja-JP" altLang="en-US" sz="4000" dirty="0">
              <a:cs typeface="Meiryo UI" pitchFamily="50" charset="-128"/>
            </a:endParaRPr>
          </a:p>
        </p:txBody>
      </p:sp>
      <p:sp>
        <p:nvSpPr>
          <p:cNvPr id="12292"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01C21EA6-B81B-4008-A439-D47B33362AD0}" type="datetime1">
              <a:rPr lang="ja-JP" altLang="en-US" sz="900" smtClean="0">
                <a:solidFill>
                  <a:srgbClr val="666666"/>
                </a:solidFill>
                <a:latin typeface="+mj-lt"/>
                <a:ea typeface="Meiryo UI" pitchFamily="50" charset="-128"/>
                <a:cs typeface="Meiryo UI" pitchFamily="50" charset="-128"/>
              </a:rPr>
              <a:pPr eaLnBrk="1" hangingPunct="1">
                <a:spcBef>
                  <a:spcPct val="0"/>
                </a:spcBef>
                <a:buFontTx/>
                <a:buNone/>
              </a:pPr>
              <a:t>2021/7/9</a:t>
            </a:fld>
            <a:endParaRPr lang="en-US" altLang="ja-JP" sz="900" dirty="0">
              <a:solidFill>
                <a:srgbClr val="666666"/>
              </a:solidFill>
              <a:latin typeface="+mj-lt"/>
              <a:ea typeface="Meiryo UI" pitchFamily="50" charset="-128"/>
              <a:cs typeface="Meiryo UI" pitchFamily="50" charset="-128"/>
            </a:endParaRPr>
          </a:p>
        </p:txBody>
      </p:sp>
      <p:sp>
        <p:nvSpPr>
          <p:cNvPr id="12293"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900" dirty="0">
                <a:solidFill>
                  <a:srgbClr val="666666"/>
                </a:solidFill>
                <a:latin typeface="+mj-lt"/>
                <a:ea typeface="Meiryo UI" pitchFamily="50" charset="-128"/>
                <a:cs typeface="Meiryo UI" pitchFamily="50" charset="-128"/>
              </a:rPr>
              <a:t>フッター</a:t>
            </a:r>
          </a:p>
        </p:txBody>
      </p:sp>
      <p:sp>
        <p:nvSpPr>
          <p:cNvPr id="12294"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1D56811B-4F92-4960-AFEB-7B7335195F89}" type="slidenum">
              <a:rPr lang="en-US" altLang="ja-JP" sz="900" smtClean="0">
                <a:solidFill>
                  <a:srgbClr val="666666"/>
                </a:solidFill>
                <a:latin typeface="+mj-lt"/>
                <a:ea typeface="Meiryo UI" pitchFamily="50" charset="-128"/>
                <a:cs typeface="Meiryo UI" pitchFamily="50" charset="-128"/>
              </a:rPr>
              <a:pPr eaLnBrk="1" hangingPunct="1">
                <a:spcBef>
                  <a:spcPct val="0"/>
                </a:spcBef>
                <a:buFontTx/>
                <a:buNone/>
              </a:pPr>
              <a:t>7</a:t>
            </a:fld>
            <a:endParaRPr lang="en-US" altLang="ja-JP" sz="900" dirty="0">
              <a:solidFill>
                <a:srgbClr val="666666"/>
              </a:solidFill>
              <a:latin typeface="+mj-lt"/>
              <a:ea typeface="Meiryo UI" pitchFamily="50" charset="-128"/>
              <a:cs typeface="Meiryo UI" pitchFamily="50" charset="-128"/>
            </a:endParaRPr>
          </a:p>
        </p:txBody>
      </p:sp>
      <p:pic>
        <p:nvPicPr>
          <p:cNvPr id="1229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37"/>
          <a:stretch/>
        </p:blipFill>
        <p:spPr bwMode="auto">
          <a:xfrm>
            <a:off x="1538917" y="1471739"/>
            <a:ext cx="8913867" cy="4722999"/>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2392144" y="1813727"/>
            <a:ext cx="5595127" cy="2246769"/>
          </a:xfrm>
          <a:prstGeom prst="rect">
            <a:avLst/>
          </a:prstGeom>
          <a:solidFill>
            <a:sysClr val="window" lastClr="FFFFFF"/>
          </a:solidFill>
          <a:ln w="57150">
            <a:solidFill>
              <a:srgbClr val="FFFF00"/>
            </a:solidFill>
          </a:ln>
        </p:spPr>
        <p:txBody>
          <a:bodyPr wrap="square">
            <a:spAutoFit/>
          </a:bodyPr>
          <a:lstStyle/>
          <a:p>
            <a:pPr marL="457200" indent="-457200">
              <a:buFont typeface="Arial" panose="020B0604020202020204" pitchFamily="34" charset="0"/>
              <a:buChar char="•"/>
            </a:pPr>
            <a:r>
              <a:rPr lang="en-US" altLang="ja-JP" sz="2800" dirty="0">
                <a:latin typeface="+mj-lt"/>
              </a:rPr>
              <a:t>Most common type of cancer </a:t>
            </a:r>
          </a:p>
          <a:p>
            <a:r>
              <a:rPr lang="en-US" altLang="ja-JP" sz="2800" dirty="0">
                <a:latin typeface="+mj-lt"/>
              </a:rPr>
              <a:t>      -1 in 9 women - </a:t>
            </a:r>
          </a:p>
          <a:p>
            <a:pPr marL="457200" indent="-457200">
              <a:buFont typeface="Arial" panose="020B0604020202020204" pitchFamily="34" charset="0"/>
              <a:buChar char="•"/>
            </a:pPr>
            <a:r>
              <a:rPr lang="en-US" altLang="ja-JP" sz="2800" dirty="0">
                <a:latin typeface="+mj-lt"/>
              </a:rPr>
              <a:t>L</a:t>
            </a:r>
            <a:r>
              <a:rPr lang="en-US" altLang="ja-JP" sz="2800" i="0" dirty="0">
                <a:effectLst/>
                <a:latin typeface="+mj-lt"/>
              </a:rPr>
              <a:t>eading cause of cancer-related death </a:t>
            </a:r>
          </a:p>
          <a:p>
            <a:r>
              <a:rPr lang="en-US" altLang="ja-JP" sz="2800" dirty="0">
                <a:latin typeface="+mj-lt"/>
              </a:rPr>
              <a:t>     in women 20’s-60’s </a:t>
            </a:r>
          </a:p>
        </p:txBody>
      </p:sp>
      <p:sp>
        <p:nvSpPr>
          <p:cNvPr id="4" name="円形吹き出し 3"/>
          <p:cNvSpPr/>
          <p:nvPr/>
        </p:nvSpPr>
        <p:spPr>
          <a:xfrm>
            <a:off x="8756080" y="757084"/>
            <a:ext cx="2762251" cy="978847"/>
          </a:xfrm>
          <a:prstGeom prst="wedgeEllipseCallout">
            <a:avLst>
              <a:gd name="adj1" fmla="val -8711"/>
              <a:gd name="adj2" fmla="val 803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a:latin typeface="+mj-lt"/>
                <a:ea typeface="Meiryo UI" panose="020B0604030504040204" pitchFamily="50" charset="-128"/>
                <a:cs typeface="Meiryo UI" panose="020B0604030504040204" pitchFamily="50" charset="-128"/>
              </a:rPr>
              <a:t>In 2017</a:t>
            </a:r>
            <a:r>
              <a:rPr lang="ja-JP" altLang="en-US" sz="2400" dirty="0">
                <a:latin typeface="+mj-lt"/>
                <a:ea typeface="Meiryo UI" panose="020B0604030504040204" pitchFamily="50" charset="-128"/>
                <a:cs typeface="Meiryo UI" panose="020B0604030504040204" pitchFamily="50" charset="-128"/>
              </a:rPr>
              <a:t> </a:t>
            </a:r>
            <a:endParaRPr lang="en-US" altLang="ja-JP" sz="2400" dirty="0">
              <a:latin typeface="+mj-lt"/>
              <a:ea typeface="Meiryo UI" panose="020B0604030504040204" pitchFamily="50" charset="-128"/>
              <a:cs typeface="Meiryo UI" panose="020B0604030504040204" pitchFamily="50" charset="-128"/>
            </a:endParaRPr>
          </a:p>
          <a:p>
            <a:pPr algn="ctr">
              <a:defRPr/>
            </a:pPr>
            <a:r>
              <a:rPr lang="en-US" altLang="ja-JP" sz="2400" dirty="0">
                <a:latin typeface="+mj-lt"/>
                <a:ea typeface="Meiryo UI" panose="020B0604030504040204" pitchFamily="50" charset="-128"/>
                <a:cs typeface="Meiryo UI" panose="020B0604030504040204" pitchFamily="50" charset="-128"/>
              </a:rPr>
              <a:t>92,253</a:t>
            </a:r>
            <a:endParaRPr lang="ja-JP" altLang="en-US" sz="2400" dirty="0">
              <a:latin typeface="+mj-lt"/>
              <a:ea typeface="Meiryo UI" panose="020B0604030504040204" pitchFamily="50" charset="-128"/>
              <a:cs typeface="Meiryo UI" panose="020B0604030504040204" pitchFamily="50" charset="-128"/>
            </a:endParaRPr>
          </a:p>
        </p:txBody>
      </p:sp>
      <p:sp>
        <p:nvSpPr>
          <p:cNvPr id="5" name="右矢印 4"/>
          <p:cNvSpPr/>
          <p:nvPr/>
        </p:nvSpPr>
        <p:spPr>
          <a:xfrm rot="20118425">
            <a:off x="9040044" y="2083810"/>
            <a:ext cx="772584" cy="10795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0070C0"/>
              </a:solidFill>
              <a:latin typeface="+mj-lt"/>
            </a:endParaRPr>
          </a:p>
        </p:txBody>
      </p:sp>
      <p:sp>
        <p:nvSpPr>
          <p:cNvPr id="2" name="テキスト ボックス 1"/>
          <p:cNvSpPr txBox="1"/>
          <p:nvPr/>
        </p:nvSpPr>
        <p:spPr>
          <a:xfrm>
            <a:off x="8498615" y="2805753"/>
            <a:ext cx="1638590" cy="523220"/>
          </a:xfrm>
          <a:prstGeom prst="rect">
            <a:avLst/>
          </a:prstGeom>
          <a:noFill/>
          <a:ln>
            <a:solidFill>
              <a:srgbClr val="00B0F0"/>
            </a:solidFill>
          </a:ln>
        </p:spPr>
        <p:txBody>
          <a:bodyPr wrap="none" rtlCol="0">
            <a:spAutoFit/>
          </a:bodyPr>
          <a:lstStyle/>
          <a:p>
            <a:r>
              <a:rPr kumimoji="1" lang="en-US" altLang="ja-JP" sz="2800" b="1" dirty="0">
                <a:solidFill>
                  <a:schemeClr val="accent5"/>
                </a:solidFill>
                <a:latin typeface="+mj-lt"/>
              </a:rPr>
              <a:t>incidence</a:t>
            </a:r>
            <a:endParaRPr kumimoji="1" lang="ja-JP" altLang="en-US" sz="2800" b="1" dirty="0">
              <a:solidFill>
                <a:schemeClr val="accent5"/>
              </a:solidFill>
              <a:latin typeface="+mj-lt"/>
            </a:endParaRPr>
          </a:p>
        </p:txBody>
      </p:sp>
      <p:sp>
        <p:nvSpPr>
          <p:cNvPr id="12" name="テキスト ボックス 11"/>
          <p:cNvSpPr txBox="1"/>
          <p:nvPr/>
        </p:nvSpPr>
        <p:spPr>
          <a:xfrm>
            <a:off x="8400480" y="4183536"/>
            <a:ext cx="1502334" cy="523220"/>
          </a:xfrm>
          <a:prstGeom prst="rect">
            <a:avLst/>
          </a:prstGeom>
          <a:noFill/>
          <a:ln>
            <a:solidFill>
              <a:srgbClr val="F5983B"/>
            </a:solidFill>
          </a:ln>
        </p:spPr>
        <p:txBody>
          <a:bodyPr wrap="none" rtlCol="0">
            <a:spAutoFit/>
          </a:bodyPr>
          <a:lstStyle/>
          <a:p>
            <a:r>
              <a:rPr kumimoji="1" lang="en-US" altLang="ja-JP" sz="2800" b="1" dirty="0">
                <a:solidFill>
                  <a:srgbClr val="F5983B"/>
                </a:solidFill>
                <a:latin typeface="+mj-lt"/>
              </a:rPr>
              <a:t>mortality</a:t>
            </a:r>
            <a:endParaRPr kumimoji="1" lang="ja-JP" altLang="en-US" sz="2800" b="1" dirty="0">
              <a:solidFill>
                <a:srgbClr val="F5983B"/>
              </a:solidFill>
              <a:latin typeface="+mj-lt"/>
            </a:endParaRPr>
          </a:p>
        </p:txBody>
      </p:sp>
      <p:sp>
        <p:nvSpPr>
          <p:cNvPr id="15" name="円形吹き出し 3">
            <a:extLst>
              <a:ext uri="{FF2B5EF4-FFF2-40B4-BE49-F238E27FC236}">
                <a16:creationId xmlns:a16="http://schemas.microsoft.com/office/drawing/2014/main" id="{D8BAEB75-65DF-416F-B2F4-B182932B54D8}"/>
              </a:ext>
            </a:extLst>
          </p:cNvPr>
          <p:cNvSpPr/>
          <p:nvPr/>
        </p:nvSpPr>
        <p:spPr>
          <a:xfrm>
            <a:off x="9487214" y="3304687"/>
            <a:ext cx="2762251" cy="978847"/>
          </a:xfrm>
          <a:prstGeom prst="wedgeEllipseCallout">
            <a:avLst>
              <a:gd name="adj1" fmla="val -23424"/>
              <a:gd name="adj2" fmla="val 8867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a:solidFill>
                  <a:schemeClr val="tx1"/>
                </a:solidFill>
                <a:latin typeface="+mj-lt"/>
                <a:ea typeface="Meiryo UI" panose="020B0604030504040204" pitchFamily="50" charset="-128"/>
                <a:cs typeface="Meiryo UI" panose="020B0604030504040204" pitchFamily="50" charset="-128"/>
              </a:rPr>
              <a:t>In 2019</a:t>
            </a:r>
            <a:r>
              <a:rPr lang="ja-JP" altLang="en-US" sz="2400" dirty="0">
                <a:solidFill>
                  <a:schemeClr val="tx1"/>
                </a:solidFill>
                <a:latin typeface="+mj-lt"/>
                <a:ea typeface="Meiryo UI" panose="020B0604030504040204" pitchFamily="50" charset="-128"/>
                <a:cs typeface="Meiryo UI" panose="020B0604030504040204" pitchFamily="50" charset="-128"/>
              </a:rPr>
              <a:t> </a:t>
            </a:r>
            <a:endParaRPr lang="en-US" altLang="ja-JP" sz="2400" dirty="0">
              <a:solidFill>
                <a:schemeClr val="tx1"/>
              </a:solidFill>
              <a:latin typeface="+mj-lt"/>
              <a:ea typeface="Meiryo UI" panose="020B0604030504040204" pitchFamily="50" charset="-128"/>
              <a:cs typeface="Meiryo UI" panose="020B0604030504040204" pitchFamily="50" charset="-128"/>
            </a:endParaRPr>
          </a:p>
          <a:p>
            <a:pPr algn="ctr">
              <a:defRPr/>
            </a:pPr>
            <a:r>
              <a:rPr lang="en-US" altLang="ja-JP" sz="2400" dirty="0">
                <a:solidFill>
                  <a:schemeClr val="tx1"/>
                </a:solidFill>
                <a:latin typeface="+mj-lt"/>
                <a:ea typeface="Meiryo UI" panose="020B0604030504040204" pitchFamily="50" charset="-128"/>
                <a:cs typeface="Meiryo UI" panose="020B0604030504040204" pitchFamily="50" charset="-128"/>
              </a:rPr>
              <a:t>14,935</a:t>
            </a:r>
            <a:endParaRPr lang="ja-JP" altLang="en-US" sz="2400" dirty="0">
              <a:solidFill>
                <a:schemeClr val="tx1"/>
              </a:solidFill>
              <a:latin typeface="+mj-lt"/>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7954021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A6B58-6019-4FD7-AF37-CAE5C9B21C31}"/>
              </a:ext>
            </a:extLst>
          </p:cNvPr>
          <p:cNvSpPr>
            <a:spLocks noGrp="1"/>
          </p:cNvSpPr>
          <p:nvPr>
            <p:ph type="title"/>
          </p:nvPr>
        </p:nvSpPr>
        <p:spPr>
          <a:xfrm>
            <a:off x="646251" y="860425"/>
            <a:ext cx="4279710" cy="1636969"/>
          </a:xfrm>
        </p:spPr>
        <p:txBody>
          <a:bodyPr>
            <a:normAutofit fontScale="90000"/>
          </a:bodyPr>
          <a:lstStyle/>
          <a:p>
            <a:r>
              <a:rPr kumimoji="1" lang="en-US" altLang="ja-JP" dirty="0"/>
              <a:t>Breast Cancer Incidence</a:t>
            </a:r>
            <a:br>
              <a:rPr lang="en-US" altLang="ja-JP" dirty="0"/>
            </a:br>
            <a:r>
              <a:rPr kumimoji="1" lang="en-US" altLang="ja-JP" dirty="0"/>
              <a:t>by Age</a:t>
            </a:r>
            <a:endParaRPr kumimoji="1" lang="ja-JP" altLang="en-US" dirty="0"/>
          </a:p>
        </p:txBody>
      </p:sp>
      <p:pic>
        <p:nvPicPr>
          <p:cNvPr id="5" name="コンテンツ プレースホルダー 4">
            <a:extLst>
              <a:ext uri="{FF2B5EF4-FFF2-40B4-BE49-F238E27FC236}">
                <a16:creationId xmlns:a16="http://schemas.microsoft.com/office/drawing/2014/main" id="{49200E5E-D71B-4D71-B405-53D8705D67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952" r="7979"/>
          <a:stretch/>
        </p:blipFill>
        <p:spPr>
          <a:xfrm>
            <a:off x="5692877" y="333020"/>
            <a:ext cx="5933418" cy="6159855"/>
          </a:xfrm>
        </p:spPr>
      </p:pic>
      <p:sp>
        <p:nvSpPr>
          <p:cNvPr id="3" name="楕円 2">
            <a:extLst>
              <a:ext uri="{FF2B5EF4-FFF2-40B4-BE49-F238E27FC236}">
                <a16:creationId xmlns:a16="http://schemas.microsoft.com/office/drawing/2014/main" id="{D2FA9368-0F9B-4B15-B696-00FC82807843}"/>
              </a:ext>
            </a:extLst>
          </p:cNvPr>
          <p:cNvSpPr/>
          <p:nvPr/>
        </p:nvSpPr>
        <p:spPr>
          <a:xfrm>
            <a:off x="9773265" y="1258530"/>
            <a:ext cx="1258529" cy="52322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13DC9FF9-5E4F-4BAC-A8AD-F58728E7AFC5}"/>
              </a:ext>
            </a:extLst>
          </p:cNvPr>
          <p:cNvSpPr/>
          <p:nvPr/>
        </p:nvSpPr>
        <p:spPr>
          <a:xfrm>
            <a:off x="8554309" y="4556586"/>
            <a:ext cx="997974" cy="56463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角を丸めた四角形 3">
            <a:extLst>
              <a:ext uri="{FF2B5EF4-FFF2-40B4-BE49-F238E27FC236}">
                <a16:creationId xmlns:a16="http://schemas.microsoft.com/office/drawing/2014/main" id="{C6718550-B39F-4753-AF5F-5B194F88F0D7}"/>
              </a:ext>
            </a:extLst>
          </p:cNvPr>
          <p:cNvSpPr/>
          <p:nvPr/>
        </p:nvSpPr>
        <p:spPr>
          <a:xfrm>
            <a:off x="668942" y="2909604"/>
            <a:ext cx="4939377" cy="2983195"/>
          </a:xfrm>
          <a:prstGeom prst="wedgeRoundRectCallout">
            <a:avLst>
              <a:gd name="adj1" fmla="val 107974"/>
              <a:gd name="adj2" fmla="val 14838"/>
              <a:gd name="adj3" fmla="val 16667"/>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latin typeface="+mj-lt"/>
              </a:rPr>
              <a:t>Japanese women </a:t>
            </a:r>
          </a:p>
          <a:p>
            <a:pPr algn="ctr"/>
            <a:r>
              <a:rPr lang="en-US" altLang="ja-JP" sz="2800" dirty="0">
                <a:solidFill>
                  <a:schemeClr val="tx1"/>
                </a:solidFill>
                <a:latin typeface="+mj-lt"/>
              </a:rPr>
              <a:t>more likely to have </a:t>
            </a:r>
          </a:p>
          <a:p>
            <a:pPr algn="ctr"/>
            <a:r>
              <a:rPr lang="en-US" altLang="ja-JP" sz="2800" dirty="0">
                <a:solidFill>
                  <a:schemeClr val="tx1"/>
                </a:solidFill>
                <a:latin typeface="+mj-lt"/>
              </a:rPr>
              <a:t>breast cancer </a:t>
            </a:r>
          </a:p>
          <a:p>
            <a:pPr algn="ctr"/>
            <a:r>
              <a:rPr lang="en-US" altLang="ja-JP" sz="2800" dirty="0">
                <a:solidFill>
                  <a:schemeClr val="tx1"/>
                </a:solidFill>
                <a:latin typeface="+mj-lt"/>
              </a:rPr>
              <a:t>in their </a:t>
            </a:r>
            <a:r>
              <a:rPr lang="en-US" altLang="ja-JP" sz="2800" u="sng" dirty="0">
                <a:solidFill>
                  <a:schemeClr val="tx1"/>
                </a:solidFill>
                <a:latin typeface="+mj-lt"/>
              </a:rPr>
              <a:t>40’s and 60’s</a:t>
            </a:r>
          </a:p>
          <a:p>
            <a:pPr algn="ctr"/>
            <a:r>
              <a:rPr lang="en-US" altLang="ja-JP" sz="2800" dirty="0">
                <a:solidFill>
                  <a:schemeClr val="tx1"/>
                </a:solidFill>
                <a:latin typeface="+mj-lt"/>
              </a:rPr>
              <a:t>younger</a:t>
            </a:r>
          </a:p>
          <a:p>
            <a:pPr algn="ctr"/>
            <a:r>
              <a:rPr lang="en-US" altLang="ja-JP" sz="2800" dirty="0">
                <a:solidFill>
                  <a:schemeClr val="tx1"/>
                </a:solidFill>
                <a:latin typeface="+mj-lt"/>
              </a:rPr>
              <a:t>in the US and Europe </a:t>
            </a:r>
            <a:endParaRPr lang="ja-JP" altLang="en-US" sz="2800" dirty="0">
              <a:solidFill>
                <a:schemeClr val="tx1"/>
              </a:solidFill>
              <a:latin typeface="+mj-lt"/>
            </a:endParaRPr>
          </a:p>
        </p:txBody>
      </p:sp>
      <p:sp>
        <p:nvSpPr>
          <p:cNvPr id="6" name="テキスト ボックス 5">
            <a:extLst>
              <a:ext uri="{FF2B5EF4-FFF2-40B4-BE49-F238E27FC236}">
                <a16:creationId xmlns:a16="http://schemas.microsoft.com/office/drawing/2014/main" id="{732FCD8E-E437-41FF-8EDD-025FF4949C93}"/>
              </a:ext>
            </a:extLst>
          </p:cNvPr>
          <p:cNvSpPr txBox="1"/>
          <p:nvPr/>
        </p:nvSpPr>
        <p:spPr>
          <a:xfrm>
            <a:off x="10481187" y="1781750"/>
            <a:ext cx="907621" cy="523220"/>
          </a:xfrm>
          <a:prstGeom prst="rect">
            <a:avLst/>
          </a:prstGeom>
          <a:solidFill>
            <a:srgbClr val="FFFFFF"/>
          </a:solidFill>
        </p:spPr>
        <p:txBody>
          <a:bodyPr wrap="none" rtlCol="0">
            <a:spAutoFit/>
          </a:bodyPr>
          <a:lstStyle/>
          <a:p>
            <a:r>
              <a:rPr kumimoji="1" lang="en-US" altLang="ja-JP" sz="2800" dirty="0"/>
              <a:t>USA</a:t>
            </a:r>
            <a:endParaRPr kumimoji="1" lang="ja-JP" altLang="en-US" sz="2800" dirty="0"/>
          </a:p>
        </p:txBody>
      </p:sp>
      <p:sp>
        <p:nvSpPr>
          <p:cNvPr id="10" name="テキスト ボックス 9">
            <a:extLst>
              <a:ext uri="{FF2B5EF4-FFF2-40B4-BE49-F238E27FC236}">
                <a16:creationId xmlns:a16="http://schemas.microsoft.com/office/drawing/2014/main" id="{C898C03D-AE94-47BF-849A-DB430E02763A}"/>
              </a:ext>
            </a:extLst>
          </p:cNvPr>
          <p:cNvSpPr txBox="1"/>
          <p:nvPr/>
        </p:nvSpPr>
        <p:spPr>
          <a:xfrm>
            <a:off x="8819536" y="3690753"/>
            <a:ext cx="1146468" cy="523220"/>
          </a:xfrm>
          <a:prstGeom prst="rect">
            <a:avLst/>
          </a:prstGeom>
          <a:solidFill>
            <a:srgbClr val="FFFFFF"/>
          </a:solidFill>
        </p:spPr>
        <p:txBody>
          <a:bodyPr wrap="none" rtlCol="0">
            <a:spAutoFit/>
          </a:bodyPr>
          <a:lstStyle/>
          <a:p>
            <a:r>
              <a:rPr kumimoji="1" lang="en-US" altLang="ja-JP" sz="2800" dirty="0"/>
              <a:t>Japan</a:t>
            </a:r>
            <a:endParaRPr kumimoji="1" lang="ja-JP" altLang="en-US" sz="2800" dirty="0"/>
          </a:p>
        </p:txBody>
      </p:sp>
      <p:cxnSp>
        <p:nvCxnSpPr>
          <p:cNvPr id="11" name="直線コネクタ 10">
            <a:extLst>
              <a:ext uri="{FF2B5EF4-FFF2-40B4-BE49-F238E27FC236}">
                <a16:creationId xmlns:a16="http://schemas.microsoft.com/office/drawing/2014/main" id="{1656EA75-B8F6-433C-A040-BFEB09AED429}"/>
              </a:ext>
            </a:extLst>
          </p:cNvPr>
          <p:cNvCxnSpPr>
            <a:cxnSpLocks/>
          </p:cNvCxnSpPr>
          <p:nvPr/>
        </p:nvCxnSpPr>
        <p:spPr>
          <a:xfrm flipV="1">
            <a:off x="8908026" y="4213973"/>
            <a:ext cx="127819" cy="342614"/>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id="{0EF0E6BF-DF97-4F21-A02C-1806A617412A}"/>
              </a:ext>
            </a:extLst>
          </p:cNvPr>
          <p:cNvCxnSpPr>
            <a:cxnSpLocks/>
          </p:cNvCxnSpPr>
          <p:nvPr/>
        </p:nvCxnSpPr>
        <p:spPr>
          <a:xfrm flipH="1" flipV="1">
            <a:off x="10275199" y="1781750"/>
            <a:ext cx="205988" cy="292198"/>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正方形/長方形 7">
            <a:extLst>
              <a:ext uri="{FF2B5EF4-FFF2-40B4-BE49-F238E27FC236}">
                <a16:creationId xmlns:a16="http://schemas.microsoft.com/office/drawing/2014/main" id="{7B8EC1CA-251C-414C-8774-6FBE188D7D25}"/>
              </a:ext>
            </a:extLst>
          </p:cNvPr>
          <p:cNvSpPr/>
          <p:nvPr/>
        </p:nvSpPr>
        <p:spPr>
          <a:xfrm>
            <a:off x="8059479" y="5892799"/>
            <a:ext cx="2519916" cy="292198"/>
          </a:xfrm>
          <a:prstGeom prst="rect">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732260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7A1EFF19-11AF-4978-B8E9-B56241197492}"/>
              </a:ext>
            </a:extLst>
          </p:cNvPr>
          <p:cNvPicPr>
            <a:picLocks noChangeAspect="1"/>
          </p:cNvPicPr>
          <p:nvPr/>
        </p:nvPicPr>
        <p:blipFill>
          <a:blip r:embed="rId3"/>
          <a:stretch>
            <a:fillRect/>
          </a:stretch>
        </p:blipFill>
        <p:spPr>
          <a:xfrm>
            <a:off x="1849535" y="1269619"/>
            <a:ext cx="6406694" cy="4711452"/>
          </a:xfrm>
          <a:prstGeom prst="rect">
            <a:avLst/>
          </a:prstGeom>
        </p:spPr>
      </p:pic>
      <p:sp>
        <p:nvSpPr>
          <p:cNvPr id="2" name="タイトル 1">
            <a:extLst>
              <a:ext uri="{FF2B5EF4-FFF2-40B4-BE49-F238E27FC236}">
                <a16:creationId xmlns:a16="http://schemas.microsoft.com/office/drawing/2014/main" id="{82B4E1F3-845E-454E-A55A-9372FFE3A885}"/>
              </a:ext>
            </a:extLst>
          </p:cNvPr>
          <p:cNvSpPr>
            <a:spLocks noGrp="1"/>
          </p:cNvSpPr>
          <p:nvPr>
            <p:ph type="title"/>
          </p:nvPr>
        </p:nvSpPr>
        <p:spPr/>
        <p:txBody>
          <a:bodyPr>
            <a:normAutofit/>
          </a:bodyPr>
          <a:lstStyle/>
          <a:p>
            <a:r>
              <a:rPr lang="en-US" altLang="ja-JP" sz="3600" i="0" dirty="0">
                <a:solidFill>
                  <a:srgbClr val="1E1E23"/>
                </a:solidFill>
                <a:effectLst/>
                <a:latin typeface="+mj-ea"/>
              </a:rPr>
              <a:t>5-year survival rates for breast cancer</a:t>
            </a:r>
            <a:endParaRPr kumimoji="1" lang="ja-JP" altLang="en-US" sz="3600" dirty="0">
              <a:latin typeface="+mj-ea"/>
            </a:endParaRPr>
          </a:p>
        </p:txBody>
      </p:sp>
      <p:sp>
        <p:nvSpPr>
          <p:cNvPr id="7" name="Rectangle 2">
            <a:extLst>
              <a:ext uri="{FF2B5EF4-FFF2-40B4-BE49-F238E27FC236}">
                <a16:creationId xmlns:a16="http://schemas.microsoft.com/office/drawing/2014/main" id="{F2C0D44F-9A52-4084-9706-9429E497BA0C}"/>
              </a:ext>
            </a:extLst>
          </p:cNvPr>
          <p:cNvSpPr>
            <a:spLocks noChangeArrowheads="1"/>
          </p:cNvSpPr>
          <p:nvPr/>
        </p:nvSpPr>
        <p:spPr bwMode="auto">
          <a:xfrm>
            <a:off x="3751263"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9A554D5C-285B-49E7-9DF5-BC4B4B818B34}"/>
              </a:ext>
            </a:extLst>
          </p:cNvPr>
          <p:cNvSpPr txBox="1"/>
          <p:nvPr/>
        </p:nvSpPr>
        <p:spPr>
          <a:xfrm>
            <a:off x="3086536" y="2051731"/>
            <a:ext cx="979755" cy="461665"/>
          </a:xfrm>
          <a:prstGeom prst="rect">
            <a:avLst/>
          </a:prstGeom>
          <a:solidFill>
            <a:schemeClr val="bg1"/>
          </a:solidFill>
        </p:spPr>
        <p:txBody>
          <a:bodyPr wrap="none" rtlCol="0">
            <a:spAutoFit/>
          </a:bodyPr>
          <a:lstStyle/>
          <a:p>
            <a:r>
              <a:rPr kumimoji="1" lang="en-US" altLang="ja-JP" sz="2400" dirty="0"/>
              <a:t>Early </a:t>
            </a:r>
            <a:endParaRPr kumimoji="1" lang="ja-JP" altLang="en-US" sz="2400" dirty="0"/>
          </a:p>
        </p:txBody>
      </p:sp>
      <p:sp>
        <p:nvSpPr>
          <p:cNvPr id="8" name="テキスト ボックス 7">
            <a:extLst>
              <a:ext uri="{FF2B5EF4-FFF2-40B4-BE49-F238E27FC236}">
                <a16:creationId xmlns:a16="http://schemas.microsoft.com/office/drawing/2014/main" id="{C17B132F-9919-4D0F-8687-490A55FE8EC5}"/>
              </a:ext>
            </a:extLst>
          </p:cNvPr>
          <p:cNvSpPr txBox="1"/>
          <p:nvPr/>
        </p:nvSpPr>
        <p:spPr>
          <a:xfrm>
            <a:off x="7000631" y="3308647"/>
            <a:ext cx="1659429" cy="461665"/>
          </a:xfrm>
          <a:prstGeom prst="rect">
            <a:avLst/>
          </a:prstGeom>
          <a:noFill/>
        </p:spPr>
        <p:txBody>
          <a:bodyPr wrap="none" rtlCol="0">
            <a:spAutoFit/>
          </a:bodyPr>
          <a:lstStyle/>
          <a:p>
            <a:r>
              <a:rPr kumimoji="1" lang="en-US" altLang="ja-JP" sz="2400" dirty="0"/>
              <a:t>Advanced </a:t>
            </a:r>
            <a:endParaRPr kumimoji="1" lang="ja-JP" altLang="en-US" sz="2400" dirty="0"/>
          </a:p>
        </p:txBody>
      </p:sp>
      <p:sp>
        <p:nvSpPr>
          <p:cNvPr id="4" name="矢印: 下 3">
            <a:extLst>
              <a:ext uri="{FF2B5EF4-FFF2-40B4-BE49-F238E27FC236}">
                <a16:creationId xmlns:a16="http://schemas.microsoft.com/office/drawing/2014/main" id="{9C6DC805-C750-4AA5-9366-FCF75ABDA528}"/>
              </a:ext>
            </a:extLst>
          </p:cNvPr>
          <p:cNvSpPr/>
          <p:nvPr/>
        </p:nvSpPr>
        <p:spPr>
          <a:xfrm rot="17908547" flipH="1">
            <a:off x="5239477" y="1449650"/>
            <a:ext cx="681646" cy="28729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吹き出し: 円形 14">
            <a:extLst>
              <a:ext uri="{FF2B5EF4-FFF2-40B4-BE49-F238E27FC236}">
                <a16:creationId xmlns:a16="http://schemas.microsoft.com/office/drawing/2014/main" id="{4C2CDEA5-BF6C-4EEC-9064-FB7BDEC58079}"/>
              </a:ext>
            </a:extLst>
          </p:cNvPr>
          <p:cNvSpPr/>
          <p:nvPr/>
        </p:nvSpPr>
        <p:spPr>
          <a:xfrm>
            <a:off x="8112245" y="1416930"/>
            <a:ext cx="3470035" cy="2335712"/>
          </a:xfrm>
          <a:prstGeom prst="wedgeEllipseCallout">
            <a:avLst>
              <a:gd name="adj1" fmla="val -57528"/>
              <a:gd name="adj2" fmla="val 9715"/>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a:t>Earlier is easier to treat.</a:t>
            </a:r>
          </a:p>
          <a:p>
            <a:r>
              <a:rPr lang="en-US" altLang="ja-JP" sz="2400" dirty="0"/>
              <a:t>More treatment options!</a:t>
            </a:r>
          </a:p>
        </p:txBody>
      </p:sp>
      <p:sp>
        <p:nvSpPr>
          <p:cNvPr id="20" name="テキスト ボックス 19">
            <a:extLst>
              <a:ext uri="{FF2B5EF4-FFF2-40B4-BE49-F238E27FC236}">
                <a16:creationId xmlns:a16="http://schemas.microsoft.com/office/drawing/2014/main" id="{B65702A4-3F97-49EF-BD55-D47EA8A67F75}"/>
              </a:ext>
            </a:extLst>
          </p:cNvPr>
          <p:cNvSpPr txBox="1"/>
          <p:nvPr/>
        </p:nvSpPr>
        <p:spPr>
          <a:xfrm>
            <a:off x="2723168" y="5565237"/>
            <a:ext cx="1706493" cy="369332"/>
          </a:xfrm>
          <a:prstGeom prst="rect">
            <a:avLst/>
          </a:prstGeom>
          <a:solidFill>
            <a:schemeClr val="bg1"/>
          </a:solidFill>
        </p:spPr>
        <p:txBody>
          <a:bodyPr wrap="square">
            <a:spAutoFit/>
          </a:bodyPr>
          <a:lstStyle/>
          <a:p>
            <a:pPr algn="ctr" fontAlgn="t"/>
            <a:r>
              <a:rPr lang="en-US" altLang="ja-JP" sz="1800" dirty="0">
                <a:solidFill>
                  <a:srgbClr val="1E1E23"/>
                </a:solidFill>
                <a:effectLst/>
              </a:rPr>
              <a:t>Localized</a:t>
            </a:r>
          </a:p>
        </p:txBody>
      </p:sp>
      <p:sp>
        <p:nvSpPr>
          <p:cNvPr id="22" name="テキスト ボックス 21">
            <a:extLst>
              <a:ext uri="{FF2B5EF4-FFF2-40B4-BE49-F238E27FC236}">
                <a16:creationId xmlns:a16="http://schemas.microsoft.com/office/drawing/2014/main" id="{697A920F-10DD-47C1-955D-5B1F6EF7BA3B}"/>
              </a:ext>
            </a:extLst>
          </p:cNvPr>
          <p:cNvSpPr txBox="1"/>
          <p:nvPr/>
        </p:nvSpPr>
        <p:spPr>
          <a:xfrm>
            <a:off x="4826717" y="5561441"/>
            <a:ext cx="1496060" cy="369332"/>
          </a:xfrm>
          <a:prstGeom prst="rect">
            <a:avLst/>
          </a:prstGeom>
          <a:solidFill>
            <a:schemeClr val="bg1"/>
          </a:solidFill>
        </p:spPr>
        <p:txBody>
          <a:bodyPr wrap="square">
            <a:spAutoFit/>
          </a:bodyPr>
          <a:lstStyle/>
          <a:p>
            <a:pPr algn="ctr" fontAlgn="t"/>
            <a:r>
              <a:rPr lang="en-US" altLang="ja-JP" sz="1800" dirty="0">
                <a:solidFill>
                  <a:srgbClr val="1E1E23"/>
                </a:solidFill>
                <a:effectLst/>
              </a:rPr>
              <a:t>Regional</a:t>
            </a:r>
          </a:p>
        </p:txBody>
      </p:sp>
      <p:sp>
        <p:nvSpPr>
          <p:cNvPr id="24" name="テキスト ボックス 23">
            <a:extLst>
              <a:ext uri="{FF2B5EF4-FFF2-40B4-BE49-F238E27FC236}">
                <a16:creationId xmlns:a16="http://schemas.microsoft.com/office/drawing/2014/main" id="{8F09548B-7AD3-41C7-BA93-70CC1CA26CE7}"/>
              </a:ext>
            </a:extLst>
          </p:cNvPr>
          <p:cNvSpPr txBox="1"/>
          <p:nvPr/>
        </p:nvSpPr>
        <p:spPr>
          <a:xfrm>
            <a:off x="6745976" y="5558508"/>
            <a:ext cx="1589116" cy="369325"/>
          </a:xfrm>
          <a:prstGeom prst="rect">
            <a:avLst/>
          </a:prstGeom>
          <a:solidFill>
            <a:schemeClr val="bg1"/>
          </a:solidFill>
        </p:spPr>
        <p:txBody>
          <a:bodyPr wrap="square">
            <a:spAutoFit/>
          </a:bodyPr>
          <a:lstStyle/>
          <a:p>
            <a:pPr algn="ctr" fontAlgn="t"/>
            <a:r>
              <a:rPr lang="en-US" altLang="ja-JP" sz="1800" dirty="0">
                <a:solidFill>
                  <a:srgbClr val="1E1E23"/>
                </a:solidFill>
                <a:effectLst/>
              </a:rPr>
              <a:t>Distant</a:t>
            </a:r>
          </a:p>
        </p:txBody>
      </p:sp>
      <p:sp>
        <p:nvSpPr>
          <p:cNvPr id="28" name="テキスト ボックス 27">
            <a:extLst>
              <a:ext uri="{FF2B5EF4-FFF2-40B4-BE49-F238E27FC236}">
                <a16:creationId xmlns:a16="http://schemas.microsoft.com/office/drawing/2014/main" id="{050A3A8C-C2C8-40CD-963F-352717F9BC47}"/>
              </a:ext>
            </a:extLst>
          </p:cNvPr>
          <p:cNvSpPr txBox="1"/>
          <p:nvPr/>
        </p:nvSpPr>
        <p:spPr>
          <a:xfrm>
            <a:off x="7244543" y="6290085"/>
            <a:ext cx="6096000" cy="307777"/>
          </a:xfrm>
          <a:prstGeom prst="rect">
            <a:avLst/>
          </a:prstGeom>
          <a:noFill/>
        </p:spPr>
        <p:txBody>
          <a:bodyPr wrap="square">
            <a:spAutoFit/>
          </a:bodyPr>
          <a:lstStyle/>
          <a:p>
            <a:r>
              <a:rPr lang="ja-JP" altLang="en-US" sz="1400" dirty="0">
                <a:hlinkClick r:id="rId4"/>
              </a:rPr>
              <a:t>乳房：</a:t>
            </a:r>
            <a:r>
              <a:rPr lang="en-US" altLang="ja-JP" sz="1400" dirty="0">
                <a:hlinkClick r:id="rId4"/>
              </a:rPr>
              <a:t>[</a:t>
            </a:r>
            <a:r>
              <a:rPr lang="ja-JP" altLang="en-US" sz="1400" dirty="0">
                <a:hlinkClick r:id="rId4"/>
              </a:rPr>
              <a:t>国立がん研究センター　がん統計</a:t>
            </a:r>
            <a:r>
              <a:rPr lang="en-US" altLang="ja-JP" sz="1400" dirty="0">
                <a:hlinkClick r:id="rId4"/>
              </a:rPr>
              <a:t>] (ganjoho.jp)</a:t>
            </a:r>
            <a:endParaRPr lang="ja-JP" altLang="en-US" sz="1400" dirty="0"/>
          </a:p>
        </p:txBody>
      </p:sp>
    </p:spTree>
    <p:extLst>
      <p:ext uri="{BB962C8B-B14F-4D97-AF65-F5344CB8AC3E}">
        <p14:creationId xmlns:p14="http://schemas.microsoft.com/office/powerpoint/2010/main" val="412004629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26849</TotalTime>
  <Words>1222</Words>
  <Application>Microsoft Office PowerPoint</Application>
  <PresentationFormat>ワイド画面</PresentationFormat>
  <Paragraphs>202</Paragraphs>
  <Slides>20</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20</vt:i4>
      </vt:variant>
    </vt:vector>
  </HeadingPairs>
  <TitlesOfParts>
    <vt:vector size="34" baseType="lpstr">
      <vt:lpstr>average</vt:lpstr>
      <vt:lpstr>BerninaSansWeb</vt:lpstr>
      <vt:lpstr>graphik</vt:lpstr>
      <vt:lpstr>Noto Sans Japanese</vt:lpstr>
      <vt:lpstr>游ゴシック</vt:lpstr>
      <vt:lpstr>游ゴシック Light</vt:lpstr>
      <vt:lpstr>游明朝</vt:lpstr>
      <vt:lpstr>Arial</vt:lpstr>
      <vt:lpstr>Open Sans</vt:lpstr>
      <vt:lpstr>Roboto</vt:lpstr>
      <vt:lpstr>Source Sans Pro</vt:lpstr>
      <vt:lpstr>Times New Roman</vt:lpstr>
      <vt:lpstr>Wingdings</vt:lpstr>
      <vt:lpstr>Office テーマ</vt:lpstr>
      <vt:lpstr>Raising Breast Cancer Awareness </vt:lpstr>
      <vt:lpstr>About myself </vt:lpstr>
      <vt:lpstr>PowerPoint プレゼンテーション</vt:lpstr>
      <vt:lpstr>What we do?</vt:lpstr>
      <vt:lpstr>What we do?</vt:lpstr>
      <vt:lpstr>Relaxing environment</vt:lpstr>
      <vt:lpstr>Breast cancer in Japan</vt:lpstr>
      <vt:lpstr>Breast Cancer Incidence by Age</vt:lpstr>
      <vt:lpstr>5-year survival rates for breast cancer</vt:lpstr>
      <vt:lpstr>To overcome breast cancer</vt:lpstr>
      <vt:lpstr>Get screened! Early detection saves lives</vt:lpstr>
      <vt:lpstr>Breast cancer mortality</vt:lpstr>
      <vt:lpstr>Breast Cancer screening rates</vt:lpstr>
      <vt:lpstr>Why Japanese women don’t get screened?  </vt:lpstr>
      <vt:lpstr>COVID-19’s impact on All Cancer Screening Rates in Japan </vt:lpstr>
      <vt:lpstr>Sharp decline in cancer screenings for women  during COVID-19 pandemic in the U.S.</vt:lpstr>
      <vt:lpstr>Women need to catch up on their regular screenings!</vt:lpstr>
      <vt:lpstr>Breast Cancer is Preventable</vt:lpstr>
      <vt:lpstr>What is breast awareness?</vt:lpstr>
      <vt:lpstr>Breast cancer support group in English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Akavia Breast Care Clinic</dc:title>
  <dc:creator>AIKA MATSUNOKI</dc:creator>
  <cp:lastModifiedBy>MATSUNOKI AIKA</cp:lastModifiedBy>
  <cp:revision>359</cp:revision>
  <dcterms:created xsi:type="dcterms:W3CDTF">2017-12-14T04:44:02Z</dcterms:created>
  <dcterms:modified xsi:type="dcterms:W3CDTF">2021-07-08T23:44:16Z</dcterms:modified>
</cp:coreProperties>
</file>